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94" r:id="rId3"/>
    <p:sldId id="259" r:id="rId4"/>
    <p:sldId id="268" r:id="rId5"/>
    <p:sldId id="265" r:id="rId6"/>
    <p:sldId id="315" r:id="rId7"/>
    <p:sldId id="297" r:id="rId8"/>
    <p:sldId id="299" r:id="rId9"/>
    <p:sldId id="296" r:id="rId10"/>
    <p:sldId id="300" r:id="rId11"/>
    <p:sldId id="301" r:id="rId12"/>
    <p:sldId id="303" r:id="rId13"/>
    <p:sldId id="304" r:id="rId14"/>
    <p:sldId id="305" r:id="rId15"/>
    <p:sldId id="307" r:id="rId16"/>
    <p:sldId id="310" r:id="rId17"/>
    <p:sldId id="309" r:id="rId18"/>
    <p:sldId id="308" r:id="rId19"/>
    <p:sldId id="269" r:id="rId20"/>
    <p:sldId id="270" r:id="rId21"/>
    <p:sldId id="271" r:id="rId22"/>
    <p:sldId id="292" r:id="rId23"/>
    <p:sldId id="295" r:id="rId24"/>
    <p:sldId id="311" r:id="rId25"/>
    <p:sldId id="274" r:id="rId26"/>
    <p:sldId id="279" r:id="rId27"/>
    <p:sldId id="312" r:id="rId28"/>
    <p:sldId id="318" r:id="rId29"/>
    <p:sldId id="319" r:id="rId30"/>
    <p:sldId id="320" r:id="rId31"/>
    <p:sldId id="321" r:id="rId32"/>
    <p:sldId id="313" r:id="rId33"/>
    <p:sldId id="314" r:id="rId34"/>
    <p:sldId id="257" r:id="rId35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944"/>
    <a:srgbClr val="EA6341"/>
    <a:srgbClr val="7C7C7C"/>
    <a:srgbClr val="582E86"/>
    <a:srgbClr val="109E9A"/>
    <a:srgbClr val="38A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5" autoAdjust="0"/>
    <p:restoredTop sz="94707" autoAdjust="0"/>
  </p:normalViewPr>
  <p:slideViewPr>
    <p:cSldViewPr snapToGrid="0" snapToObjects="1">
      <p:cViewPr varScale="1">
        <p:scale>
          <a:sx n="112" d="100"/>
          <a:sy n="112" d="100"/>
        </p:scale>
        <p:origin x="1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 Regular" charset="0"/>
              </a:defRPr>
            </a:lvl1pPr>
          </a:lstStyle>
          <a:p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 Regular" charset="0"/>
              </a:defRPr>
            </a:lvl1pPr>
          </a:lstStyle>
          <a:p>
            <a:fld id="{454C128F-AFEE-4890-85B2-1F48215E6BEA}" type="datetimeFigureOut">
              <a:rPr lang="nl-BE" smtClean="0"/>
              <a:pPr/>
              <a:t>20/11/18</a:t>
            </a:fld>
            <a:endParaRPr lang="nl-B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 Regular" charset="0"/>
              </a:defRPr>
            </a:lvl1pPr>
          </a:lstStyle>
          <a:p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 Regular" charset="0"/>
              </a:defRPr>
            </a:lvl1pPr>
          </a:lstStyle>
          <a:p>
            <a:fld id="{CF1F9E79-600B-4EBD-ACB4-5FFB84038D1C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4478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D6246-BE58-4545-AEF5-263F21116AB4}" type="slidenum">
              <a:rPr lang="he-IL" smtClean="0">
                <a:cs typeface="Corbel Regular" charset="0"/>
              </a:rPr>
              <a:pPr/>
              <a:t>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802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1F28E1-1493-4034-96EE-DCDB84DFC7C4}" type="slidenum">
              <a:rPr lang="he-IL" smtClean="0">
                <a:cs typeface="Corbel Regular" charset="0"/>
              </a:rPr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4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B4CC1-0A58-4E7A-A90C-F5E34CB3101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98B337-129A-4DAB-A568-EF5410E06256}" type="slidenum">
              <a:rPr lang="he-IL" smtClean="0">
                <a:cs typeface="Corbel Regular" charset="0"/>
              </a:rPr>
              <a:pPr/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61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9" tIns="45714" rIns="91429" bIns="45714">
            <a:prstTxWarp prst="textNoShape">
              <a:avLst/>
            </a:prstTxWarp>
          </a:bodyPr>
          <a:lstStyle/>
          <a:p>
            <a:fld id="{2246F885-6F7E-2A4B-818C-B8B384D2562E}" type="slidenum">
              <a:rPr lang="en-US">
                <a:ea typeface="Corbel Regular" charset="0"/>
                <a:cs typeface="Corbel Regular" charset="0"/>
              </a:rPr>
              <a:pPr/>
              <a:t>20</a:t>
            </a:fld>
            <a:endParaRPr lang="en-US" dirty="0">
              <a:ea typeface="Corbel Regular" charset="0"/>
              <a:cs typeface="Corbel Regular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>
              <a:latin typeface="Corbel Regular" charset="0"/>
              <a:ea typeface="Corbel Regular" charset="0"/>
              <a:cs typeface="Corbe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54562-1E2A-46B8-A4E9-33F7A27B63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Here, we correlate</a:t>
            </a:r>
            <a:r>
              <a:rPr lang="en-US" baseline="0" dirty="0" smtClean="0"/>
              <a:t> clusters of transcription factors with glycoalkaloids levels in 10 tissues of tomato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Now, we make this picture a little easier to read by transforming it to a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D4E3-7BE4-624F-804C-D8D307DCE1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118532" y="2534925"/>
            <a:ext cx="7772400" cy="1470025"/>
          </a:xfrm>
        </p:spPr>
        <p:txBody>
          <a:bodyPr>
            <a:noAutofit/>
          </a:bodyPr>
          <a:lstStyle>
            <a:lvl1pPr algn="l">
              <a:defRPr sz="4800" cap="none" baseline="0">
                <a:solidFill>
                  <a:srgbClr val="FFFFFF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118532" y="4147626"/>
            <a:ext cx="6400800" cy="1181647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998140" y="5933243"/>
            <a:ext cx="2048933" cy="313759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nl-BE" dirty="0"/>
              <a:t>Date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73478" y="6388827"/>
            <a:ext cx="3273595" cy="326496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Presenter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3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9B5338FF-3112-4EED-A195-52923C25E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4351" y="4537750"/>
            <a:ext cx="5809933" cy="4361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A2C2C19B-A059-48CE-B335-629FC33330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4351" y="4945761"/>
            <a:ext cx="5809933" cy="4361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E-mail 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34CD7C3C-53AD-40A1-8E47-0DF95B3D34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4351" y="5339704"/>
            <a:ext cx="5809933" cy="4361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Tel.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B45333D-B2F7-4E28-9BDF-D447298346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4350" y="5719579"/>
            <a:ext cx="5809933" cy="4361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Tel.</a:t>
            </a:r>
          </a:p>
        </p:txBody>
      </p:sp>
    </p:spTree>
    <p:extLst>
      <p:ext uri="{BB962C8B-B14F-4D97-AF65-F5344CB8AC3E}">
        <p14:creationId xmlns:p14="http://schemas.microsoft.com/office/powerpoint/2010/main" val="1893255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5901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82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4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118532" y="2534925"/>
            <a:ext cx="7772400" cy="1470025"/>
          </a:xfrm>
        </p:spPr>
        <p:txBody>
          <a:bodyPr>
            <a:noAutofit/>
          </a:bodyPr>
          <a:lstStyle>
            <a:lvl1pPr algn="l">
              <a:defRPr sz="4800" cap="none" baseline="0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118532" y="4147626"/>
            <a:ext cx="6400800" cy="1181647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rgbClr val="1B294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998140" y="5933243"/>
            <a:ext cx="2048933" cy="313759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nl-BE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73478" y="6388827"/>
            <a:ext cx="3273595" cy="326496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 dirty="0"/>
              <a:t>Presenter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845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610" y="2445488"/>
            <a:ext cx="7738646" cy="2200939"/>
          </a:xfrm>
        </p:spPr>
        <p:txBody>
          <a:bodyPr anchor="t" anchorCtr="0">
            <a:noAutofit/>
          </a:bodyPr>
          <a:lstStyle>
            <a:lvl1pPr algn="l">
              <a:defRPr sz="4800" b="1" kern="15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582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cap="none" baseline="0">
                <a:solidFill>
                  <a:srgbClr val="1B2944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85968"/>
          </a:xfrm>
        </p:spPr>
        <p:txBody>
          <a:bodyPr>
            <a:noAutofit/>
          </a:bodyPr>
          <a:lstStyle>
            <a:lvl1pPr marL="342900" indent="-342900">
              <a:buClr>
                <a:srgbClr val="EA6341"/>
              </a:buClr>
              <a:buSzPct val="100000"/>
              <a:buFont typeface="Corbel" panose="020B0503020204020204" pitchFamily="34" charset="0"/>
              <a:buChar char="•"/>
              <a:defRPr sz="2800" baseline="0">
                <a:solidFill>
                  <a:srgbClr val="1B2944"/>
                </a:solidFill>
                <a:latin typeface="+mn-lt"/>
              </a:defRPr>
            </a:lvl1pPr>
            <a:lvl2pPr marL="742950" indent="-285750">
              <a:buSzPct val="80000"/>
              <a:buFontTx/>
              <a:buBlip>
                <a:blip r:embed="rId2"/>
              </a:buBlip>
              <a:defRPr baseline="0">
                <a:solidFill>
                  <a:srgbClr val="1B2944"/>
                </a:solidFill>
                <a:latin typeface="+mn-lt"/>
              </a:defRPr>
            </a:lvl2pPr>
            <a:lvl3pPr>
              <a:buClr>
                <a:srgbClr val="1B2944"/>
              </a:buClr>
              <a:defRPr baseline="0">
                <a:solidFill>
                  <a:srgbClr val="1B2944"/>
                </a:solidFill>
                <a:latin typeface="+mn-lt"/>
              </a:defRPr>
            </a:lvl3pPr>
            <a:lvl4pPr marL="1600200" indent="-228600">
              <a:buClr>
                <a:srgbClr val="1B2944"/>
              </a:buClr>
              <a:buFont typeface="Arial" panose="020B0604020202020204" pitchFamily="34" charset="0"/>
              <a:buChar char="•"/>
              <a:defRPr baseline="0">
                <a:solidFill>
                  <a:srgbClr val="1B2944"/>
                </a:solidFill>
                <a:latin typeface="+mn-lt"/>
              </a:defRPr>
            </a:lvl4pPr>
            <a:lvl5pPr marL="2057400" indent="-228600">
              <a:buClr>
                <a:srgbClr val="1B2944"/>
              </a:buClr>
              <a:buFont typeface="Arial" panose="020B0604020202020204" pitchFamily="34" charset="0"/>
              <a:buChar char="•"/>
              <a:defRPr baseline="0">
                <a:solidFill>
                  <a:srgbClr val="1B294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51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Subtitel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l">
              <a:defRPr cap="none" baseline="0">
                <a:solidFill>
                  <a:srgbClr val="1B2944"/>
                </a:solidFill>
                <a:latin typeface="+mn-lt"/>
              </a:defRPr>
            </a:lvl1pPr>
          </a:lstStyle>
          <a:p>
            <a:r>
              <a:rPr lang="nl-NL" dirty="0"/>
              <a:t>Headline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2053167"/>
            <a:ext cx="8229600" cy="4033002"/>
          </a:xfrm>
        </p:spPr>
        <p:txBody>
          <a:bodyPr>
            <a:noAutofit/>
          </a:bodyPr>
          <a:lstStyle>
            <a:lvl1pPr marL="342900" indent="-342900">
              <a:buClr>
                <a:srgbClr val="EA6341"/>
              </a:buClr>
              <a:buSzPct val="100000"/>
              <a:buFont typeface="Corbel" panose="020B0503020204020204" pitchFamily="34" charset="0"/>
              <a:buChar char="•"/>
              <a:defRPr sz="2800" baseline="0">
                <a:solidFill>
                  <a:srgbClr val="1B2944"/>
                </a:solidFill>
                <a:latin typeface="+mn-lt"/>
              </a:defRPr>
            </a:lvl1pPr>
            <a:lvl2pPr marL="742950" indent="-285750">
              <a:buSzPct val="80000"/>
              <a:buFontTx/>
              <a:buBlip>
                <a:blip r:embed="rId2"/>
              </a:buBlip>
              <a:defRPr baseline="0">
                <a:solidFill>
                  <a:srgbClr val="1B2944"/>
                </a:solidFill>
                <a:latin typeface="+mn-lt"/>
              </a:defRPr>
            </a:lvl2pPr>
            <a:lvl3pPr>
              <a:buClr>
                <a:srgbClr val="1B2944"/>
              </a:buClr>
              <a:defRPr baseline="0">
                <a:solidFill>
                  <a:srgbClr val="1B2944"/>
                </a:solidFill>
                <a:latin typeface="+mn-lt"/>
              </a:defRPr>
            </a:lvl3pPr>
            <a:lvl4pPr>
              <a:buClr>
                <a:srgbClr val="1B2944"/>
              </a:buClr>
              <a:defRPr baseline="0">
                <a:solidFill>
                  <a:srgbClr val="1B2944"/>
                </a:solidFill>
                <a:latin typeface="+mn-lt"/>
              </a:defRPr>
            </a:lvl4pPr>
            <a:lvl5pPr>
              <a:buClr>
                <a:srgbClr val="1B2944"/>
              </a:buClr>
              <a:defRPr baseline="0">
                <a:solidFill>
                  <a:srgbClr val="1B294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55738"/>
            <a:ext cx="8229599" cy="559329"/>
          </a:xfrm>
        </p:spPr>
        <p:txBody>
          <a:bodyPr>
            <a:noAutofit/>
          </a:bodyPr>
          <a:lstStyle>
            <a:lvl1pPr marL="0" indent="0">
              <a:buNone/>
              <a:defRPr baseline="0">
                <a:solidFill>
                  <a:srgbClr val="EA6341"/>
                </a:solidFill>
                <a:latin typeface="+mj-lt"/>
              </a:defRPr>
            </a:lvl1pPr>
          </a:lstStyle>
          <a:p>
            <a:pPr lvl="0"/>
            <a:r>
              <a:rPr lang="nl-BE" dirty="0"/>
              <a:t>Subheadline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992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 - 2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cap="none" baseline="0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85969"/>
          </a:xfrm>
        </p:spPr>
        <p:txBody>
          <a:bodyPr>
            <a:noAutofit/>
          </a:bodyPr>
          <a:lstStyle>
            <a:lvl1pPr marL="342900" indent="-342900">
              <a:buClr>
                <a:srgbClr val="EA6341"/>
              </a:buClr>
              <a:buSzPct val="100000"/>
              <a:buFont typeface="Corbel" panose="020B0503020204020204" pitchFamily="34" charset="0"/>
              <a:buChar char="•"/>
              <a:defRPr sz="2800" baseline="0">
                <a:solidFill>
                  <a:srgbClr val="1B2944"/>
                </a:solidFill>
                <a:latin typeface="+mn-lt"/>
              </a:defRPr>
            </a:lvl1pPr>
            <a:lvl2pPr marL="742950" indent="-285750">
              <a:buSzPct val="80000"/>
              <a:buFontTx/>
              <a:buBlip>
                <a:blip r:embed="rId2"/>
              </a:buBlip>
              <a:defRPr sz="2400" baseline="0">
                <a:solidFill>
                  <a:srgbClr val="1B2944"/>
                </a:solidFill>
                <a:latin typeface="+mn-lt"/>
              </a:defRPr>
            </a:lvl2pPr>
            <a:lvl3pPr>
              <a:buClr>
                <a:srgbClr val="1B2944"/>
              </a:buClr>
              <a:defRPr sz="2000" baseline="0">
                <a:solidFill>
                  <a:srgbClr val="1B2944"/>
                </a:solidFill>
                <a:latin typeface="+mn-lt"/>
              </a:defRPr>
            </a:lvl3pPr>
            <a:lvl4pPr>
              <a:buClr>
                <a:srgbClr val="1B2944"/>
              </a:buClr>
              <a:defRPr sz="1800" baseline="0">
                <a:solidFill>
                  <a:srgbClr val="1B2944"/>
                </a:solidFill>
                <a:latin typeface="+mn-lt"/>
              </a:defRPr>
            </a:lvl4pPr>
            <a:lvl5pPr>
              <a:buClr>
                <a:srgbClr val="1B2944"/>
              </a:buClr>
              <a:defRPr sz="1800" baseline="0">
                <a:solidFill>
                  <a:srgbClr val="1B2944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85969"/>
          </a:xfrm>
        </p:spPr>
        <p:txBody>
          <a:bodyPr>
            <a:noAutofit/>
          </a:bodyPr>
          <a:lstStyle>
            <a:lvl1pPr marL="342900" indent="-342900">
              <a:buClr>
                <a:srgbClr val="EA6341"/>
              </a:buClr>
              <a:buSzPct val="100000"/>
              <a:buFont typeface="Corbel" panose="020B0503020204020204" pitchFamily="34" charset="0"/>
              <a:buChar char="•"/>
              <a:defRPr sz="2800" baseline="0">
                <a:solidFill>
                  <a:srgbClr val="1B2944"/>
                </a:solidFill>
                <a:latin typeface="+mn-lt"/>
              </a:defRPr>
            </a:lvl1pPr>
            <a:lvl2pPr marL="742950" indent="-285750">
              <a:buSzPct val="80000"/>
              <a:buFontTx/>
              <a:buBlip>
                <a:blip r:embed="rId2"/>
              </a:buBlip>
              <a:defRPr sz="2400" baseline="0">
                <a:solidFill>
                  <a:srgbClr val="1B2944"/>
                </a:solidFill>
                <a:latin typeface="+mn-lt"/>
              </a:defRPr>
            </a:lvl2pPr>
            <a:lvl3pPr>
              <a:buClr>
                <a:srgbClr val="1B2944"/>
              </a:buClr>
              <a:defRPr sz="2000" baseline="0">
                <a:solidFill>
                  <a:srgbClr val="1B2944"/>
                </a:solidFill>
                <a:latin typeface="+mn-lt"/>
              </a:defRPr>
            </a:lvl3pPr>
            <a:lvl4pPr>
              <a:buClr>
                <a:srgbClr val="1B2944"/>
              </a:buClr>
              <a:defRPr sz="1800" baseline="0">
                <a:solidFill>
                  <a:srgbClr val="1B2944"/>
                </a:solidFill>
                <a:latin typeface="+mn-lt"/>
              </a:defRPr>
            </a:lvl4pPr>
            <a:lvl5pPr>
              <a:buClr>
                <a:srgbClr val="1B2944"/>
              </a:buClr>
              <a:defRPr sz="1800" baseline="0">
                <a:solidFill>
                  <a:srgbClr val="1B2944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788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cap="none" baseline="0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769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Blanco - no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85FA109-D161-4FAD-B1F0-7A7BBFF09C0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cap="none" baseline="0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416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3506993" y="6364742"/>
            <a:ext cx="2130014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7FF718FE-0A63-4350-8613-4EA9944B22F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1959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6746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3" r:id="rId3"/>
    <p:sldLayoutId id="2147483668" r:id="rId4"/>
    <p:sldLayoutId id="2147483669" r:id="rId5"/>
    <p:sldLayoutId id="2147483664" r:id="rId6"/>
    <p:sldLayoutId id="2147483670" r:id="rId7"/>
    <p:sldLayoutId id="2147483673" r:id="rId8"/>
    <p:sldLayoutId id="2147483667" r:id="rId9"/>
    <p:sldLayoutId id="2147483671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 cap="all" baseline="0">
          <a:solidFill>
            <a:srgbClr val="1B294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A6341"/>
        </a:buClr>
        <a:buFont typeface="Arial" panose="020B0604020202020204" pitchFamily="34" charset="0"/>
        <a:buChar char="•"/>
        <a:defRPr sz="3200" kern="1200">
          <a:solidFill>
            <a:srgbClr val="1B2944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Tx/>
        <a:buBlip>
          <a:blip r:embed="rId17"/>
        </a:buBlip>
        <a:defRPr sz="2800" kern="1200">
          <a:solidFill>
            <a:srgbClr val="1B2944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B2944"/>
        </a:buClr>
        <a:buFont typeface="Arial"/>
        <a:buChar char="•"/>
        <a:defRPr sz="2400" kern="1200">
          <a:solidFill>
            <a:srgbClr val="1B2944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B2944"/>
        </a:buClr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B2944"/>
        </a:buClr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slide" Target="slide13.xml"/><Relationship Id="rId1" Type="http://schemas.openxmlformats.org/officeDocument/2006/relationships/slideLayout" Target="../slideLayouts/slideLayout12.xml"/><Relationship Id="rId2" Type="http://schemas.openxmlformats.org/officeDocument/2006/relationships/slide" Target="slide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Relationship Id="rId3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9.jpeg"/><Relationship Id="rId5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Omics data integration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Oren Tzfadia, Ph. </a:t>
            </a:r>
            <a:r>
              <a:rPr lang="nl-BE" dirty="0"/>
              <a:t>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/>
            <a:r>
              <a:rPr lang="nl-BE" sz="2000" dirty="0" smtClean="0"/>
              <a:t>Oren.Tzfadia@vib.be</a:t>
            </a:r>
            <a:endParaRPr lang="nl-BE" sz="2000" dirty="0"/>
          </a:p>
        </p:txBody>
      </p:sp>
      <p:pic>
        <p:nvPicPr>
          <p:cNvPr id="7" name="Content Placeholder 3" descr="robot_color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615"/>
          <a:stretch/>
        </p:blipFill>
        <p:spPr>
          <a:xfrm>
            <a:off x="2580948" y="3662505"/>
            <a:ext cx="2856465" cy="21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>
            <a:normAutofit fontScale="90000"/>
          </a:bodyPr>
          <a:lstStyle/>
          <a:p>
            <a:pPr marL="838200" indent="-838200" eaLnBrk="1" hangingPunct="1">
              <a:defRPr/>
            </a:pPr>
            <a:r>
              <a:rPr lang="en-US" sz="4000" b="1" i="1" dirty="0" smtClean="0">
                <a:solidFill>
                  <a:schemeClr val="accent3">
                    <a:lumMod val="50000"/>
                  </a:schemeClr>
                </a:solidFill>
              </a:rPr>
              <a:t>First steps with the data – load, define, preprocess</a:t>
            </a:r>
          </a:p>
        </p:txBody>
      </p:sp>
      <p:sp>
        <p:nvSpPr>
          <p:cNvPr id="63590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295400"/>
            <a:ext cx="8229600" cy="479742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b="1" dirty="0" smtClean="0"/>
              <a:t>Load dialog box , “Data menu”, “Preprocessing menu”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Data definitions </a:t>
            </a:r>
            <a:endParaRPr lang="en-US" sz="24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Defining condition subsets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Data type &amp; scale (log)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Define genes of interest</a:t>
            </a:r>
            <a:br>
              <a:rPr lang="en-US" sz="2400" dirty="0" smtClean="0"/>
            </a:br>
            <a:endParaRPr lang="en-US" sz="2400" dirty="0" smtClean="0">
              <a:solidFill>
                <a:schemeClr val="bg2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Data Adjustments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Missing value estimation (KNN or arbitrary)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Flooring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Condition reordering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Merging conditions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Merging probes by gene IDs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smtClean="0"/>
              <a:t>Divide </a:t>
            </a:r>
            <a:r>
              <a:rPr lang="en-US" sz="2400" dirty="0" smtClean="0"/>
              <a:t>by base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Log data (base 2)</a:t>
            </a:r>
          </a:p>
        </p:txBody>
      </p:sp>
    </p:spTree>
    <p:extLst>
      <p:ext uri="{BB962C8B-B14F-4D97-AF65-F5344CB8AC3E}">
        <p14:creationId xmlns:p14="http://schemas.microsoft.com/office/powerpoint/2010/main" val="7294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5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0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3225"/>
            <a:ext cx="8229600" cy="739775"/>
          </a:xfrm>
        </p:spPr>
        <p:txBody>
          <a:bodyPr/>
          <a:lstStyle/>
          <a:p>
            <a:pPr marL="838200" indent="-838200" eaLnBrk="1" hangingPunct="1">
              <a:defRPr/>
            </a:pPr>
            <a:r>
              <a:rPr lang="en-US" sz="4000" b="1" i="1" dirty="0" smtClean="0">
                <a:solidFill>
                  <a:schemeClr val="accent3">
                    <a:lumMod val="50000"/>
                  </a:schemeClr>
                </a:solidFill>
              </a:rPr>
              <a:t>Data preprocessing 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4313"/>
            <a:ext cx="8229600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2800" b="1" dirty="0" smtClean="0"/>
              <a:t>Normalization</a:t>
            </a:r>
            <a:r>
              <a:rPr lang="en-US" sz="2800" b="1" i="1" dirty="0" smtClean="0"/>
              <a:t>=</a:t>
            </a:r>
            <a:r>
              <a:rPr lang="en-US" sz="2800" dirty="0" smtClean="0"/>
              <a:t>   removal of systematic biases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Quantile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400" dirty="0" smtClean="0"/>
              <a:t>=  equalizes distributions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Lowess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smtClean="0"/>
              <a:t>(locally weighted scatter plot smoothing) = a non linear regression to a base array</a:t>
            </a:r>
            <a:endParaRPr lang="en-US" sz="2400" dirty="0" smtClean="0">
              <a:solidFill>
                <a:srgbClr val="3366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2400" dirty="0" smtClean="0"/>
              <a:t>Visualizations to inspect normalization: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hlinkClick r:id="rId2" action="ppaction://hlinksldjump"/>
              </a:rPr>
              <a:t> box plots</a:t>
            </a:r>
            <a:r>
              <a:rPr lang="en-US" sz="2400" dirty="0" smtClean="0"/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/>
              <a:t>Scatter plots (simple and M vs. A)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         </a:t>
            </a:r>
            <a:r>
              <a:rPr lang="en-US" sz="2400" dirty="0" smtClean="0"/>
              <a:t>M=log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(A1/A2)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dirty="0" smtClean="0"/>
              <a:t>	      A = 0.5*log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(A1*A2)</a:t>
            </a:r>
          </a:p>
        </p:txBody>
      </p:sp>
    </p:spTree>
    <p:extLst>
      <p:ext uri="{BB962C8B-B14F-4D97-AF65-F5344CB8AC3E}">
        <p14:creationId xmlns:p14="http://schemas.microsoft.com/office/powerpoint/2010/main" val="61154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4988"/>
            <a:ext cx="8458200" cy="6842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1" i="1" dirty="0" smtClean="0">
                <a:solidFill>
                  <a:schemeClr val="accent3">
                    <a:lumMod val="50000"/>
                  </a:schemeClr>
                </a:solidFill>
              </a:rPr>
              <a:t>Unsupervised grouping - cluster Analysis</a:t>
            </a:r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533400" y="1600200"/>
            <a:ext cx="7620000" cy="354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800" dirty="0" smtClean="0">
                <a:solidFill>
                  <a:schemeClr val="tx2"/>
                </a:solidFill>
                <a:latin typeface="Corbel Regular" charset="0"/>
              </a:rPr>
              <a:t>Partition into </a:t>
            </a:r>
            <a:r>
              <a:rPr lang="en-US" sz="2800" dirty="0">
                <a:solidFill>
                  <a:schemeClr val="tx2"/>
                </a:solidFill>
                <a:latin typeface="Corbel Regular" charset="0"/>
              </a:rPr>
              <a:t>distinct groups, each with a particular expression pattern </a:t>
            </a:r>
          </a:p>
          <a:p>
            <a:pPr marL="800100" lvl="1" indent="-342900" algn="l" eaLnBrk="0" hangingPunct="0">
              <a:spcBef>
                <a:spcPct val="0"/>
              </a:spcBef>
              <a:buFont typeface="Wingdings" pitchFamily="2" charset="2"/>
              <a:buChar char="§"/>
            </a:pPr>
            <a:r>
              <a:rPr lang="en-US" sz="2800" dirty="0">
                <a:latin typeface="Corbel Regular" charset="0"/>
              </a:rPr>
              <a:t> co-expression → co-function</a:t>
            </a:r>
          </a:p>
          <a:p>
            <a:pPr marL="800100" lvl="1" indent="-342900" algn="l" eaLnBrk="0" hangingPunct="0">
              <a:spcBef>
                <a:spcPct val="0"/>
              </a:spcBef>
              <a:buFont typeface="Wingdings" pitchFamily="2" charset="2"/>
              <a:buChar char="§"/>
            </a:pPr>
            <a:r>
              <a:rPr lang="en-US" sz="2800" dirty="0">
                <a:latin typeface="Corbel Regular" charset="0"/>
              </a:rPr>
              <a:t> co-expression → co-regulation</a:t>
            </a:r>
          </a:p>
          <a:p>
            <a:pPr marL="800100" lvl="1" indent="-342900" algn="l" eaLnBrk="0" hangingPunct="0">
              <a:spcBef>
                <a:spcPct val="0"/>
              </a:spcBef>
              <a:buFontTx/>
              <a:buNone/>
            </a:pPr>
            <a:endParaRPr lang="en-US" sz="2800" dirty="0">
              <a:latin typeface="Corbel Regular" charset="0"/>
              <a:cs typeface="Corbel Regular" charset="0"/>
            </a:endParaRPr>
          </a:p>
          <a:p>
            <a:pPr marL="342900" indent="-342900" algn="l" eaLnBrk="0" hangingPunct="0">
              <a:spcBef>
                <a:spcPct val="0"/>
              </a:spcBef>
            </a:pPr>
            <a:r>
              <a:rPr lang="en-US" sz="2800" dirty="0">
                <a:latin typeface="Corbel Regular" charset="0"/>
              </a:rPr>
              <a:t> Partition the genes attempts to maximize:</a:t>
            </a:r>
          </a:p>
          <a:p>
            <a:pPr marL="800100" lvl="1" indent="-342900" algn="l" eaLnBrk="0" hangingPunc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800" dirty="0">
                <a:latin typeface="Corbel Regular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rbel Regular" charset="0"/>
              </a:rPr>
              <a:t>Homogeneity</a:t>
            </a:r>
            <a:r>
              <a:rPr lang="en-US" sz="2800" dirty="0">
                <a:latin typeface="Corbel Regular" charset="0"/>
              </a:rPr>
              <a:t> within clusters</a:t>
            </a:r>
          </a:p>
          <a:p>
            <a:pPr marL="800100" lvl="1" indent="-342900" algn="l" eaLnBrk="0" hangingPunct="0">
              <a:spcBef>
                <a:spcPct val="0"/>
              </a:spcBef>
              <a:buFont typeface="Wingdings" pitchFamily="2" charset="2"/>
              <a:buChar char="Ø"/>
            </a:pPr>
            <a:r>
              <a:rPr lang="en-US" sz="2800" dirty="0">
                <a:latin typeface="Corbel Regular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rbel Regular" charset="0"/>
              </a:rPr>
              <a:t>Separation</a:t>
            </a:r>
            <a:r>
              <a:rPr lang="en-US" sz="2800" dirty="0">
                <a:latin typeface="Corbel Regular" charset="0"/>
              </a:rPr>
              <a:t>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1650355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3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7685088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1" i="1" dirty="0" smtClean="0">
                <a:solidFill>
                  <a:schemeClr val="accent3">
                    <a:lumMod val="50000"/>
                  </a:schemeClr>
                </a:solidFill>
              </a:rPr>
              <a:t>Cluster Analysis within Expander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00200"/>
            <a:ext cx="8229600" cy="4556125"/>
          </a:xfrm>
        </p:spPr>
        <p:txBody>
          <a:bodyPr/>
          <a:lstStyle/>
          <a:p>
            <a:pPr marL="609600" indent="-609600" eaLnBrk="1" hangingPunct="1"/>
            <a:r>
              <a:rPr lang="en-US" sz="2800" dirty="0" smtClean="0"/>
              <a:t>Implemented algorithms: </a:t>
            </a:r>
          </a:p>
          <a:p>
            <a:pPr marL="990600" lvl="1" indent="-533400" eaLnBrk="1" hangingPunct="1"/>
            <a:r>
              <a:rPr lang="en-US" sz="2400" dirty="0" smtClean="0">
                <a:solidFill>
                  <a:schemeClr val="tx2"/>
                </a:solidFill>
              </a:rPr>
              <a:t> CLICK, K-means, SOM, Hierarchical</a:t>
            </a:r>
          </a:p>
          <a:p>
            <a:pPr marL="609600" indent="-609600" eaLnBrk="1" hangingPunct="1"/>
            <a:r>
              <a:rPr lang="en-US" sz="2800" dirty="0" smtClean="0"/>
              <a:t>Visualization: </a:t>
            </a:r>
          </a:p>
          <a:p>
            <a:pPr marL="990600" lvl="1" indent="-533400" eaLnBrk="1" hangingPunct="1"/>
            <a:r>
              <a:rPr lang="en-US" sz="2400" dirty="0" smtClean="0"/>
              <a:t> </a:t>
            </a:r>
            <a:r>
              <a:rPr lang="en-US" sz="2400" dirty="0" smtClean="0">
                <a:hlinkClick r:id="rId2" action="ppaction://hlinksldjump"/>
              </a:rPr>
              <a:t>Mean expression patterns</a:t>
            </a:r>
            <a:endParaRPr lang="en-US" sz="2400" dirty="0" smtClean="0"/>
          </a:p>
          <a:p>
            <a:pPr marL="990600" lvl="1" indent="-533400" eaLnBrk="1" hangingPunct="1"/>
            <a:r>
              <a:rPr lang="en-US" sz="2400" dirty="0" smtClean="0"/>
              <a:t> </a:t>
            </a:r>
            <a:r>
              <a:rPr lang="en-US" sz="2400" dirty="0" smtClean="0">
                <a:hlinkClick r:id="rId3" action="ppaction://hlinksldjump"/>
              </a:rPr>
              <a:t>Heat-maps</a:t>
            </a:r>
            <a:endParaRPr lang="en-US" sz="2400" dirty="0" smtClean="0"/>
          </a:p>
          <a:p>
            <a:pPr marL="990600" lvl="1" indent="-533400" eaLnBrk="1" hangingPunct="1"/>
            <a:r>
              <a:rPr lang="en-US" sz="2400" dirty="0" smtClean="0">
                <a:hlinkClick r:id="rId4" action="ppaction://hlinksldjump"/>
              </a:rPr>
              <a:t>Chromosomal positions</a:t>
            </a:r>
            <a:endParaRPr lang="en-US" sz="2400" dirty="0" smtClean="0"/>
          </a:p>
          <a:p>
            <a:pPr marL="990600" lvl="1" indent="-533400" eaLnBrk="1" hangingPunct="1"/>
            <a:r>
              <a:rPr lang="en-US" sz="2400" dirty="0" smtClean="0"/>
              <a:t>Network sub-graph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Cytoscape</a:t>
            </a:r>
            <a:r>
              <a:rPr lang="en-US" sz="2400" b="1" dirty="0" smtClean="0"/>
              <a:t> integration)</a:t>
            </a:r>
          </a:p>
          <a:p>
            <a:pPr marL="990600" lvl="1" indent="-533400" eaLnBrk="1" hangingPunct="1"/>
            <a:r>
              <a:rPr lang="en-US" sz="2400" dirty="0" smtClean="0"/>
              <a:t>PCA</a:t>
            </a:r>
          </a:p>
          <a:p>
            <a:pPr marL="990600" lvl="1" indent="-533400" eaLnBrk="1" hangingPunct="1"/>
            <a:r>
              <a:rPr lang="en-US" sz="2400" dirty="0" smtClean="0"/>
              <a:t>Clustered heat map</a:t>
            </a:r>
          </a:p>
          <a:p>
            <a:pPr marL="990600" lvl="1" indent="-533400"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340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5091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b="1" i="1" dirty="0" smtClean="0">
                <a:solidFill>
                  <a:schemeClr val="accent3">
                    <a:lumMod val="50000"/>
                  </a:schemeClr>
                </a:solidFill>
              </a:rPr>
              <a:t>Network based clustering visualization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229600" cy="14398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Similar to clustering visualization (gene list, mean patterns, heat maps, etc.).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Interactions map – </a:t>
            </a:r>
            <a:r>
              <a:rPr lang="en-US" sz="2800" b="1" dirty="0" err="1" smtClean="0"/>
              <a:t>Cytoscape</a:t>
            </a:r>
            <a:r>
              <a:rPr lang="en-US" sz="2800" b="1" dirty="0" smtClean="0"/>
              <a:t> interface</a:t>
            </a:r>
          </a:p>
        </p:txBody>
      </p:sp>
      <p:pic>
        <p:nvPicPr>
          <p:cNvPr id="824324" name="Picture 4" descr="matisse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971800"/>
            <a:ext cx="4648200" cy="340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7803557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4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3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008000"/>
                </a:solidFill>
              </a:rPr>
              <a:t>Enriched GO Functional Categories</a:t>
            </a:r>
          </a:p>
        </p:txBody>
      </p:sp>
      <p:sp>
        <p:nvSpPr>
          <p:cNvPr id="272388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01600" y="1447800"/>
            <a:ext cx="3708400" cy="4525963"/>
          </a:xfrm>
        </p:spPr>
        <p:txBody>
          <a:bodyPr/>
          <a:lstStyle/>
          <a:p>
            <a:pPr eaLnBrk="1" hangingPunct="1"/>
            <a:r>
              <a:rPr lang="en-US" smtClean="0"/>
              <a:t>Hierarchical structure → highly dependent categories.</a:t>
            </a:r>
          </a:p>
          <a:p>
            <a:pPr eaLnBrk="1" hangingPunct="1"/>
            <a:r>
              <a:rPr lang="en-US" smtClean="0"/>
              <a:t>Problems:</a:t>
            </a:r>
          </a:p>
          <a:p>
            <a:pPr lvl="1" eaLnBrk="1" hangingPunct="1"/>
            <a:r>
              <a:rPr lang="en-US" smtClean="0"/>
              <a:t>High redundancy</a:t>
            </a:r>
          </a:p>
          <a:p>
            <a:pPr lvl="1" eaLnBrk="1" hangingPunct="1"/>
            <a:r>
              <a:rPr lang="en-US" smtClean="0"/>
              <a:t>Multiple testing corrections assume independent tests</a:t>
            </a:r>
          </a:p>
          <a:p>
            <a:pPr eaLnBrk="1" hangingPunct="1"/>
            <a:r>
              <a:rPr lang="en-US" smtClean="0"/>
              <a:t>TANGO</a:t>
            </a:r>
          </a:p>
        </p:txBody>
      </p:sp>
      <p:pic>
        <p:nvPicPr>
          <p:cNvPr id="34820" name="Picture 5" descr="gohierarchy"/>
          <p:cNvPicPr>
            <a:picLocks noChangeAspect="1" noChangeArrowheads="1"/>
          </p:cNvPicPr>
          <p:nvPr/>
        </p:nvPicPr>
        <p:blipFill>
          <a:blip r:embed="rId2" cstate="print"/>
          <a:srcRect t="38460" r="16898" b="-1573"/>
          <a:stretch>
            <a:fillRect/>
          </a:stretch>
        </p:blipFill>
        <p:spPr bwMode="auto">
          <a:xfrm>
            <a:off x="3581400" y="1905000"/>
            <a:ext cx="5432425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2390" name="Oval 6"/>
          <p:cNvSpPr>
            <a:spLocks noChangeArrowheads="1"/>
          </p:cNvSpPr>
          <p:nvPr/>
        </p:nvSpPr>
        <p:spPr bwMode="auto">
          <a:xfrm>
            <a:off x="5562600" y="4953000"/>
            <a:ext cx="1512888" cy="9366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47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1" name="Picture 1033" descr="funcA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162050"/>
            <a:ext cx="76200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25" name="Picture 1037" descr="funcAnal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057400"/>
            <a:ext cx="3662363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1030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i="1" dirty="0" smtClean="0">
                <a:solidFill>
                  <a:schemeClr val="accent3">
                    <a:lumMod val="50000"/>
                  </a:schemeClr>
                </a:solidFill>
              </a:rPr>
              <a:t>Functional Enrichment - Visualization</a:t>
            </a:r>
          </a:p>
        </p:txBody>
      </p:sp>
      <p:pic>
        <p:nvPicPr>
          <p:cNvPr id="115723" name="Picture 1035" descr="funcAnal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08075"/>
            <a:ext cx="7696200" cy="5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705600" y="5181600"/>
            <a:ext cx="2057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Can be saves as a tabular .txt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3100"/>
            <a:ext cx="8435975" cy="8509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i="1" dirty="0" smtClean="0">
                <a:solidFill>
                  <a:schemeClr val="accent3">
                    <a:lumMod val="50000"/>
                  </a:schemeClr>
                </a:solidFill>
              </a:rPr>
              <a:t>Inferring regulatory mechanisms from gene expression data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8229600" cy="431482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/>
              <a:t>Assumption:</a:t>
            </a:r>
            <a:r>
              <a:rPr lang="en-US" sz="2400" i="1" dirty="0" smtClean="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CC00"/>
                </a:solidFill>
              </a:rPr>
              <a:t>co-expression</a:t>
            </a:r>
            <a:r>
              <a:rPr lang="en-US" sz="2400" dirty="0" smtClean="0"/>
              <a:t> → </a:t>
            </a:r>
            <a:r>
              <a:rPr lang="en-US" sz="2400" dirty="0" smtClean="0">
                <a:solidFill>
                  <a:srgbClr val="CC00CC"/>
                </a:solidFill>
              </a:rPr>
              <a:t>transcriptional c</a:t>
            </a:r>
            <a:r>
              <a:rPr lang="en-US" sz="2400" i="1" dirty="0" smtClean="0">
                <a:solidFill>
                  <a:srgbClr val="CC00CC"/>
                </a:solidFill>
              </a:rPr>
              <a:t>o-</a:t>
            </a:r>
            <a:r>
              <a:rPr lang="en-US" sz="2400" dirty="0" smtClean="0">
                <a:solidFill>
                  <a:srgbClr val="CC00CC"/>
                </a:solidFill>
              </a:rPr>
              <a:t>regulation</a:t>
            </a:r>
            <a:r>
              <a:rPr lang="en-US" sz="2400" i="1" dirty="0" smtClean="0"/>
              <a:t> → </a:t>
            </a:r>
            <a:r>
              <a:rPr lang="en-US" sz="2400" i="1" dirty="0" smtClean="0">
                <a:solidFill>
                  <a:srgbClr val="FF0000"/>
                </a:solidFill>
              </a:rPr>
              <a:t>common </a:t>
            </a:r>
            <a:r>
              <a:rPr lang="en-US" sz="2400" i="1" dirty="0" err="1" smtClean="0">
                <a:solidFill>
                  <a:srgbClr val="FF0000"/>
                </a:solidFill>
              </a:rPr>
              <a:t>cis</a:t>
            </a:r>
            <a:r>
              <a:rPr lang="en-US" sz="2400" i="1" dirty="0" smtClean="0">
                <a:solidFill>
                  <a:srgbClr val="FF0000"/>
                </a:solidFill>
              </a:rPr>
              <a:t>-regulatory promoter elements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Computational identification of </a:t>
            </a:r>
            <a:r>
              <a:rPr lang="en-US" sz="2800" i="1" dirty="0" err="1" smtClean="0"/>
              <a:t>cis</a:t>
            </a:r>
            <a:r>
              <a:rPr lang="en-US" sz="2800" dirty="0" smtClean="0"/>
              <a:t>-regulatory elements over-</a:t>
            </a:r>
            <a:r>
              <a:rPr lang="en-US" sz="2800" dirty="0" err="1" smtClean="0"/>
              <a:t>represention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PRIMA</a:t>
            </a:r>
            <a:r>
              <a:rPr lang="en-US" sz="2800" dirty="0" smtClean="0"/>
              <a:t> -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PR</a:t>
            </a:r>
            <a:r>
              <a:rPr lang="en-US" sz="2800" dirty="0" err="1" smtClean="0"/>
              <a:t>omoter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800" dirty="0" smtClean="0"/>
              <a:t>ntegration in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sz="2800" dirty="0" smtClean="0"/>
              <a:t>icroarray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2800" dirty="0" smtClean="0"/>
              <a:t>nalysis (Elkon, et. Al, Genome Research , 2003)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AMADEUS </a:t>
            </a:r>
            <a:r>
              <a:rPr lang="en-US" sz="2800" dirty="0" smtClean="0"/>
              <a:t>– novel motif enrichment analysis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4604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0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i="1" dirty="0" smtClean="0">
                <a:solidFill>
                  <a:schemeClr val="accent3">
                    <a:lumMod val="50000"/>
                  </a:schemeClr>
                </a:solidFill>
              </a:rPr>
              <a:t>Promoter Analysis - Visualization</a:t>
            </a:r>
          </a:p>
        </p:txBody>
      </p:sp>
      <p:pic>
        <p:nvPicPr>
          <p:cNvPr id="276489" name="Picture 1033" descr="proma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038225"/>
            <a:ext cx="5943600" cy="56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90" name="Picture 1034" descr="promanal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6375" y="1989138"/>
            <a:ext cx="3238500" cy="364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95963" y="1773238"/>
            <a:ext cx="2160587" cy="792162"/>
            <a:chOff x="5796136" y="1772816"/>
            <a:chExt cx="2160240" cy="792088"/>
          </a:xfrm>
        </p:grpSpPr>
        <p:sp>
          <p:nvSpPr>
            <p:cNvPr id="39945" name="Oval 7"/>
            <p:cNvSpPr>
              <a:spLocks noChangeArrowheads="1"/>
            </p:cNvSpPr>
            <p:nvPr/>
          </p:nvSpPr>
          <p:spPr bwMode="auto">
            <a:xfrm>
              <a:off x="5796136" y="2420888"/>
              <a:ext cx="288032" cy="144016"/>
            </a:xfrm>
            <a:prstGeom prst="ellipse">
              <a:avLst/>
            </a:prstGeom>
            <a:noFill/>
            <a:ln w="9525" algn="ctr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pPr marL="609600" indent="-609600"/>
              <a:endParaRPr lang="en-US"/>
            </a:p>
          </p:txBody>
        </p:sp>
        <p:cxnSp>
          <p:nvCxnSpPr>
            <p:cNvPr id="39946" name="Straight Arrow Connector 9"/>
            <p:cNvCxnSpPr>
              <a:cxnSpLocks noChangeShapeType="1"/>
            </p:cNvCxnSpPr>
            <p:nvPr/>
          </p:nvCxnSpPr>
          <p:spPr bwMode="auto">
            <a:xfrm flipH="1">
              <a:off x="6084168" y="2132856"/>
              <a:ext cx="576064" cy="288032"/>
            </a:xfrm>
            <a:prstGeom prst="straightConnector1">
              <a:avLst/>
            </a:prstGeom>
            <a:noFill/>
            <a:ln w="6350" algn="ctr">
              <a:solidFill>
                <a:srgbClr val="FF3300"/>
              </a:solidFill>
              <a:round/>
              <a:headEnd/>
              <a:tailEnd type="arrow" w="med" len="med"/>
            </a:ln>
          </p:spPr>
        </p:cxnSp>
        <p:sp>
          <p:nvSpPr>
            <p:cNvPr id="39947" name="TextBox 10"/>
            <p:cNvSpPr txBox="1">
              <a:spLocks noChangeArrowheads="1"/>
            </p:cNvSpPr>
            <p:nvPr/>
          </p:nvSpPr>
          <p:spPr bwMode="auto">
            <a:xfrm>
              <a:off x="6588224" y="1772816"/>
              <a:ext cx="136815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buFontTx/>
                <a:buNone/>
              </a:pPr>
              <a:r>
                <a:rPr lang="en-US" sz="1400" b="1">
                  <a:solidFill>
                    <a:srgbClr val="FF0000"/>
                  </a:solidFill>
                </a:rPr>
                <a:t>Frequency ratio</a:t>
              </a:r>
            </a:p>
          </p:txBody>
        </p:sp>
      </p:grpSp>
      <p:pic>
        <p:nvPicPr>
          <p:cNvPr id="276491" name="Picture 1035" descr="promanal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8888" y="947738"/>
            <a:ext cx="6838950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92" name="Picture 1036" descr="C:\Documents and Settings\Adi\My Documents\My Pictures\tfbsViewer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738" y="981075"/>
            <a:ext cx="8634412" cy="561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93" name="Picture 1037" descr="C:\Documents and Settings\Adi\My Documents\My Pictures\tfbsViewer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9225" y="836613"/>
            <a:ext cx="8815388" cy="591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5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81223"/>
            <a:ext cx="62484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/>
              <a:t>Input:</a:t>
            </a:r>
          </a:p>
          <a:p>
            <a:pPr lvl="1"/>
            <a:r>
              <a:rPr lang="en-US" dirty="0"/>
              <a:t>A pathway gene set</a:t>
            </a:r>
          </a:p>
          <a:p>
            <a:pPr lvl="1"/>
            <a:r>
              <a:rPr lang="en-US" dirty="0"/>
              <a:t>Gene expression (M matrices)*</a:t>
            </a:r>
          </a:p>
          <a:p>
            <a:pPr lvl="1"/>
            <a:r>
              <a:rPr lang="en-US" dirty="0"/>
              <a:t>Gene clustering solutions (N solutions)**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u="sng" dirty="0"/>
              <a:t>Output:</a:t>
            </a:r>
            <a:r>
              <a:rPr lang="en-US" dirty="0"/>
              <a:t> </a:t>
            </a:r>
          </a:p>
          <a:p>
            <a:r>
              <a:rPr lang="en-US" b="1" dirty="0"/>
              <a:t>Pathway signature strength + ranking of candidate genes </a:t>
            </a:r>
          </a:p>
          <a:p>
            <a:endParaRPr lang="en-US" b="1" dirty="0"/>
          </a:p>
          <a:p>
            <a:r>
              <a:rPr lang="en-US" b="1" dirty="0"/>
              <a:t>* </a:t>
            </a:r>
            <a:r>
              <a:rPr lang="en-US" dirty="0"/>
              <a:t>Integration of unlimited # of data sources</a:t>
            </a:r>
          </a:p>
          <a:p>
            <a:r>
              <a:rPr lang="en-US" dirty="0"/>
              <a:t>** Can use </a:t>
            </a:r>
            <a:r>
              <a:rPr lang="en-US" b="1" dirty="0"/>
              <a:t>any </a:t>
            </a:r>
            <a:r>
              <a:rPr lang="en-US" b="1" dirty="0" smtClean="0"/>
              <a:t>(</a:t>
            </a:r>
            <a:r>
              <a:rPr lang="en-US" dirty="0" smtClean="0"/>
              <a:t>gen)</a:t>
            </a:r>
            <a:r>
              <a:rPr lang="en-US" b="1" dirty="0" err="1" smtClean="0"/>
              <a:t>omic</a:t>
            </a:r>
            <a:r>
              <a:rPr lang="en-US" dirty="0" smtClean="0"/>
              <a:t> </a:t>
            </a:r>
            <a:r>
              <a:rPr lang="en-US" dirty="0"/>
              <a:t>data that can be clustered</a:t>
            </a:r>
          </a:p>
        </p:txBody>
      </p:sp>
      <p:sp>
        <p:nvSpPr>
          <p:cNvPr id="26628" name="AutoShape 4" descr="data:image/jpeg;base64,/9j/4AAQSkZJRgABAQAAAQABAAD/2wCEAAkGBxMREhMUExMVFRAXEhcYFhgXGBoZFxgaGBoYGBccGBgYHCggHRwmGxkXITEjMSsrLi4vGCI/ODMsNygtMCsBCgoKDg0OGxAQGSwmHyY3LC8uNC8vLC8vLDcsLCwsLy83LCwsLC8sKy8sLCwsMCwsLC0sLCw0LCwsLCwtLCwsLP/AABEIAOEA4AMBIgACEQEDEQH/xAAbAAEAAgMBAQAAAAAAAAAAAAAABQYCAwQBB//EAEEQAAIBAwIFAQYDAwoFBQAAAAECAwAREgQhBRMiMUFRBhQjMkJhcYGRM1JiFSRDVIKhsdHT8GNyssHhFoOSk6L/xAAYAQEBAQEBAAAAAAAAAAAAAAAAAQIDBP/EACkRAQEAAgEDAgMJAAAAAAAAAAABAhEhAxIxQfATUWEiQnGBkaHB0fH/2gAMAwEAAhEDEQA/APuNKUoFKUoFKUoFKUoMWkAIBIBN7C+5tubDzXiSqSwBBKmzAG5U2DWPobEH8CKhvaPSM76ciOZ0VpMhDJy3F0IHVmhtew2Pp4vUNptDrgB7xz5Bj1CGYIzSe7aVQysHTo5i6kW2GTg423AXNJAb2IJBsbG9jYGx9DYg/nXksqopZiFRQSxJsABuSSewA81Tjw7VjPNZWZg5JglEd5uTp1Vz1rdcllAB2HlTtbj4jLqHaSKN5G1ttUCY5wE/YPyQIuZeMhmhGRVRlvfqBIfQKx5gvjcZWva+9u17elVOfTasCbonaVpJLsJ7Rcpp15eCBwQywdwMCcGGV2DHq9m9FqEcNMG2SVQWa5sZckG8jt8vqxt2vQWSlUSHTaqZEMZ1ARiBMTPu/wDO4d4jzCUAgXUXtibOosxHT1yaHWDMJzuZlqLuZrxtEQ406xq0hxlA5IzKjeNyScrsFwpVL4jodWdoRqEitJgGlMkgciPEk+8LtfOwZpBsbgAgVnqNDrM9RYz4tkQwexFpY2VUXnYlSmY2ETBQRkWIaguNKjvZ9JVgQTAiQFxuxYkZtgSSzEXXE2LMRexJtepGgUpSgUpSgUpSgUpSgUpSgUpSgUpSgUpSgUpUPx7QTSlTC4UhHBOWLXZ4jswUkDFHB7HfYj5luM3dCYrTqtQkSPJIwWNVLMx2AVRckn0AvUNrNRImlCOwWdVjEkjGVIu68wibuLrkAb9yLmuThEUuqEKzMHg06oJGBuNRqY7ZMDYXjjcX7dT+mHVudPjdvCbTnB9RLKmcqBMmJjSxDrHthzLn5zuxG1srb2JPdSlYt3VRvGOInT4SMB7te0zb3jBti5/gBuG9Ab9lNSVYuoIIIBBFiDuCD3uKq8kr6MHTE/DJB0rlsbIpDSQs1xuiBmU33QHvgxOscZlNTyi1UqC4PxVwrHVtHHdrxksqh1sDcC/YE+rdx1Gt/s/qNQ4kOoTA5jAHG+JVSQcSRs2Q/Lue5XCzZtLUpSsKUpSgUpSgUpSgUpSgUpSgUqtcd1M7PPHEZCRDsqrt1JJvzLXDhgthcd/PceyazUxzJFfIPMUVmVcsQkUzOQthiBz472+blg9ySFkpVS0+p1pClxILBw7hOoAtpt1QqNwDNYYt8psXt1ZPPrBkwElyrFLICWdVUQKynZFcZF/lsR8y0FrpVSHE9Q7yLEeZImZwsuCsGmRFDLa6kooNz3v2IIXdLrNUGiEYmdObHdpI1QsjSIsuQCfQpc78rsLczyFnpVVbVaiOLRxgvzzomYrjmWmjGnVVkY3IUs7Bjt3+Yed5m1YcXLm8gKjBcSDKVdXIF1VYQrA3BJZvmsFoNft1wybWxJpYrKsjhppG+VI0NwAPqYvjYeim5FSvs9wddHAkCM7qg2Ltc/l4A9ANhUK+s12MeIckqS+UYW0to7RgKjXiuZOrp7D4nk+6jW60CTFXOMvTZB1D4nQPhmwFk36gch8QXOO71L29nomlrpSlYUqA9s/ZocRg5RlaMhsltupI7Zr9Q/Mb1P1G8blkVU5eYBY5FE5jDpYqAvoWxBP38fMNY5XG7nkcvsdHNHpUh1AtNCOUSDdWVdo3U+QUt+YPpU5VR1E2tkEoKstmfELkCPnEeJCgEFbE2Z97br2rqm1WpJVcJLo7lrKRcLPHygGJAa8OV97etqZXutoslKrnBNRq5JAJcliBkNyliwCwYA5RqQMnm+kHoG57nXFrtTIzBGbHnSIzcsWjCalY15ZIsxMXNJPUAVGw7HIs9KrA1mr2y5iqSvNKxXaNsZcliGPxEzEIys2zHfe6a21uuPNupW17AKTYcxRHjaJh1R3LWM1j4FrUFrpUFwjV6lpiJVYRmFW3WwVsY7gm1ibl+zN27La7TtApSlApSlApSlAtXlvPmvaUClKUHgUC9h37/evaUoFqUpQRL6l4tWEdrwTr8O/0SoLsl/R0GQHgxvvuBUtXFxjQc+JkyxfZkcd0dSGRh+DAG3nt5rRwXjKTqFJVdSFPNiv1Iytg+3fHIGzfULEd63ZubiJSlKVhSlKg+K8bBvDpnRtUWZT9QhC2MkkijwoIsv1FlG1yRrHG5XgZ6jVPPOIYWxjiZW1DjvfZkhX+IizMfCkDu4Ima4+E6OOGJUj3UbkndmZupnc+WYksT6musGmVniD2vAK9pWQpSlApSlApSlApSlApSlApSlApSlApXLxN3WNjGOvp7C5C5DMqPLBciB5IHeq1r9RrXWREEmJhlCErg7DCTFjinRJlhbqU7/ICekLfSqtLNqlWWMLIcjMUNibAy6n6/HTyLD0It5tkNTrGkZAHRMscioJUCWNbrdLbxF2vk/YXCkFaCz1SeGeyh0PEveISzaadHSQMSzRuSrqSTuVJS1zuC3m+0pxjVTmWWKIubQqQqr09YlDEyWuGGK4i439b7Ye96qORIicg83LQsqhseXFKzm1hioGoTt3MYPkneGdx3J6ppZaVUtPqtaQCyvcZB2CbgF9NkUjKjcKZiBZ+2zSW6sn1GsGTWkF0bAhMizKW5AZDsodd3+WxsLrWFWbUylEZgpdgpIUd2PgC+2529Kp/sp7DmAyz6iVm1k4fmBGIiUyXLC22e5O527WA710jieod3WM5yKXOFhgpWRkQB13IIXe5737EFV2ya3VZRBBMy81Ls8YQsheMSXAQ/KpkIvy+22fnePUyxlk9U06uH8EbTO7xEOXCgqxKDYfMWs2/2AUbm9zvW7hfBuVNLOWu8o6gBsNywFxbK2RANhcAX3uTHS6rURw6WNS/vB0bMVxzZpUWEKshN7KWYhm27/MO9bjPqw2+ZvK2AEalSOcVxcgXVRCFYNe5LHvYLS52rpYqVU5dbrsUxVyxUl8o7BZrJaNQqMWivn1bDYfF817qtbrRzcVc4zDEhO6/E6R8M27R79YN/nW5wwLXSvAa9oFKUoFKUoFKUoFKUoFKUoFKUoI88ZhEpiLWlzwC9yTjGxNluQBzYxc23Yeovv1evjiKCRsc2CrcGxZiFUXtYXZlAv3LAea5NVwGCRy7KS/NEvzNbmKI1Vsb22EUf6H943rftzxWDSHTvq150mTGLllo8eWY5AWGZBHMSL8N9juD1wwxzykm0t0sPGtY7MumgbGeRbs4F+TF2MhvtkTdUB7tc2IVqktJp1jREW+KKFFyWNgLC7Hcn7neuD2e0eEfMLiWaa0kkg7MSOkJ6Rqtgo9BvckkylZyuvswLV5be/n/AH/kK9pWFKUpQYhQLkAXPf7/AI1kaUoIPhUraeUaWUswxJ00jG5dB80bMdzIm3fdlsdyHtNCQXK36gASPIBvb/A/pXJxfhy6iMoWKMCGR1+aN13V1v5B8diLg3BIqiaLXx8V1EkQlC6hIoyzKokhLQtOjPDd7MDzlYZAgC3c7jtMO+XL9U3p9IpUFxzhcmsQIbQhWyBIElzZgCtmBVgSCDep2uVkk8qUpSoFKUoFKUoFKUoFKUoFKUoFaNRrI4yod1VmNlDEAsbgbX77so/Fh6it9RnE4UMkRaVkd7xhVseYNnKm6kjZDuLWBO/Ygb0yk43CMbOHDMFBQhhclAL2P8an8KjdZwvSvrRNqXR5lVVhjcjGMXJyxPeRmvv6KLdiTv03sxEgUBn6cLGyA2jKlQcUF91//R7Vv4hwnITFWPxAcoyQqMxj5VywUsOkL28qPvezK4+Bu1PGIIw15ELAMcQwLHDLIAX7jB9v4G9DXTBq43LBHVmU2YAgkbkb2+6sPxU+hqI0fCI5IlKTu0UkS5MhQiXoK8y+J3OWRsbXA+9+zhnB0gZmUk3FhcL0jJmtcKCfmtuT2Hm5MEjSlKBSlKBSlKDkk4lCrMrSoHUdSlhcfKO39tP/AJr6ioB+G6aTXRz6fo1QDMzJblzRkJkHt3NpFIbvcC9wLVKavgSyFryOFZxJh0YhwUN91ufk7EkdTfbHPh/BI4XDqWLBWX6QDlhkbKo3ugP5mtY5XHwPRxyAyGMSKSMbnJcRlzbbk9/gvsP8L22ycWhUkNIgta5LLa93BHe4I5b3/A+htwL7MRbBnkZAioqHHEIqTxhdlBIxnYXJv0r978+q4FAvKjaaRZHUIrHAO7oJnZlfDplPNkclbHY2FgwORLjisN7GRFbr2LrfoLgnY/8ADc/2W9DbfpdUkoyjdXW9rqQRfv4+xB/MVFy+ziMHXmSBJGdnUYWLOXN7lbi2ewv9C3v1ZSWl0YjaVgSTI4dr22IjSPbbtaMH8SaDopSlApSlApSlAqP4zxL3dFaydThbu+CC4Y3ZsTYbenmpCsJIg1rgHE3F/BsRcfexP60TLdnCvRe1DO2KwjIiKwZypBcoCJBgSpXMet7V36XirHStOyqXUSXVCSLozLa5Fx23223qVrS2mTLMqMvWpyxMc595C6Ljxdnd8E0yQFiwYsCRI6XVsRklkuD3N+xrr4VpmdjqJgRKy2jQ/wBFH3x/52IBY+oA3Cg1UeA8U1Ou1rnAycPWcspJxRSu0ZvbrtYNh4Yg7WFfQ6k5cuhl8Sd3pP3+v4fIpSlaelAke5TX7aKZ+r0hmc9/tHIx39HN/rOKL2jHPWFl3aWRAw/hZwBYX/cO5xB8XNwJnU6dZEZHUNG6lWUi4YEWII9CKons1x6b35tBqY3RBE4gMm0zhTsTIrEMeXfqU/QSTc7d8Z3y3XM97Twtet44kWph05F3kt53W4kKm1tweU47/kd7StaYNMqCwud/qZmPjyxJ8VurjdeilKUqBSlKBSlKBXLxLQJPGY3BsbEEGzKwN1ZT4YEAg+orqpVl1zBEcI4g+baee3vKLkGtZZ47gCRB63IDL9LEeGUmXrg4vw0TqLNhMjZRSAXKPa17eVIJDL5BIrDgvEzMGSReXqYyFljvcAn5WQ/VGwF1b8QbMrAas3O6fmiSpWKSA3sQSDY2N7GwNj6GxB/OsqwpSlKBSlKDh45qWi02okU2ZIJHUncAqhI2/EVFcJ4vLJqY4mK4jTzCUAWJnheFXIv2S0lx65farGa8tQVYe00r8sxxxkkK5HNJXFotQ+JYR3DhohcW+qsdf7TB84ggKvG3aXBrCSCFwclFj8bwTcrYG5FWfTaZI1VEUBFAAH2AsP7q1a9H5chiVDLicQ+ysQNgxG4B7X3t6HtTWyoXgXHFZo4Y4VSKyhcWsBeFZrqjKpKdWN7A38De1krj4XrUnjWVBa4KkEdSMpKujejKwII9RXZVs1wFcnFtZyIJpccuXE743tfBS1r+L27110NQVvUe0kkbYvCl7sBjKSLrJDGb3QWHxlP9m3muLiHGUkCu8Klow0yEyAYGNVJEUiqbs2Ww+pcr23FXAqD4FccmrXnJCq5Njm/a0ai4Qn7lhYD7MfFN6S2Tyg4PaR8nDCPISOgLSYRqFk1ajJsCQcdOAe+58eZHX8b5bAYqRy1c3ezNkSoWJcTm23bb5l/e2lig32G/favSo223Haiqn/6lkdosQigsobFhIDlNol2Nhbo1Djt5B9Kk9Xx3B5VxTGJhleSz4hY5HcJibqqOx790t5qYCAeB/vf/ABrXqtKkisri6sLNYkEj0upBt9vNBAt7RMw6VROqMDJviEOEcERldxg1ib7MGH079vAONHVZHl4WRHHUGNny2Yd1YY7jtvsTY1K4DvYXtavVUDsLXNzQe0pSgUpSgVF8Z4ez4zQkLqowcCdldTu0Ulvoa3fcqbEXsQZShFWXV2KPwzVLrNSzRTOJoXEskLL1JcKjw3ZsMgYmBZbD4g3I2M7q9DLqJYZLtCsTA4sFJbdSbMjmwIuv+dR8HsZHptUmq0dojussP9G6Na+H7jAhWA+U4gWF71a67dTOblw/xJClKVwUpSlApSlApSq7qJNYk5IUnT8+7XZLcvCAFrsSQAeccQBfHvuMtY47GzXfzOb3gbaaUquoHhH2VJvsLWR/sEOwVrz1QPE9TLK8SwKsunJxn3jKFWKhlYNv8hY7enY9qr3sXxbVJrZNFq1KKIb6dWOXTG9tpbXlODKMv+HuAb36/DuWO/We/f0Ta/0pWjXapYY3kc2RELMfsBc1wW3XLRxPiAiQYjOVmwjQH5n32v4AsSx8BTXIbaKAyNaSVpI+a5OIZ5HSO5Jvii5AAb2VRVa9heB6sTtq5zy1kLtymF2PMIYnf9n2X7nEXGwq9TQq4swBGStY+qsGU/kwB/Kszlw6eWXUx7rNfL+1fHtYpIAQEmPKwfzdBb5bFSHBDDuPAqR4dxNnild1AMckqlYyXPwyR5A6iB2+49akrVqk0yswY3uLdmYDbfcA2NXluY575qF4bx55540VUEeEpchsw2AgK8thYEfGAO3dSPFzYK8Ar2q1jLPN2UpSjRSlKBSlKBUJxaScO5V2jjEV1e0XKU4yZNKX6gFOB2+38VpulBUtNLrJGWY85I5YomKKIy0a31DYqrAjmANpw3e4zt2Fmli12TGRdnk0zWGBAK+6CctcnwsuOOwxfuSlWDjGv93iaS2TCwRB3d2IWNB92YgfnW7QRusaCVw8oQZsBiGa3UQvgXvYVdcbFbb+UFjTqdmMasxxhyEhjHSBYLhnf8yOq17ZTe/FpLZmzyFGxi6ejUhMUJF9zDuX3uL4dQq00qDh4M0piHNBEmT9yCSMjielVAuttrXHm53rupSgVU+Ke0U0T6xBhkjDkXB+VIo5Z8997BtjtvIoq2VgYlN7qN++w3vYH+4D9KCI4pxsxSNGEUhY4mLZ9V5mkRLR23AMdybja9r2NcTe1LIl5Il5gBZgHY9CpE7Mto+/xVFjYX+rcVPnRR8wylQZCgTI7nFciAL9vnb8b1m+mRrXRTbtcA22t/htQQEvtTYsvKGYkKqMnIKgSnIlYz3ETdshsbkWNt/FNchaBjEGKhZgzMFdAxEfw7A5MQ5Ui4FmtfqFS7aSMggohDNk3SNz6nbc/es3iViCVBKm6kgEg+o9KbEEeNSx6aKR0V5ZGe4D4ooVJZdmwuemO3bufzrCT2iu/LeAFg4yGRZQPgupU8uxYc1DY4gEdzsTYDGLWsLDsLfl/gT+teNp0JBKqSDcEgXBta4+9tr0FZm9qXELOsalhGQCz2+INP7z1KF2jx2ve9/Ft67+H8bMkmGKgCR1YlwGuJJ0UIlur9ifI/OxqWOmTvgt8cew+X938PtXJJqIkmSNkxYqeU5UYkm5dFbw1he2197XsbEtkcGo9oypsIwcpXjjGZyJjZlcuiozKt1NiA18lvjenCONtNKRYCPAuBa7AcvSuBcGx3mft9qmX0qHK6KcrZXUHK3bL1tWwRgG4Av+H4f5D9BRUFF7R3ERaNfi4iPGQPcuEaNWsoIYozue4CxMbkVzv7UECN8FxeIOqh8m+I8CQ54rdN5TcAN22LVPHQR5I2IBRmZbbDJgVZiBsWsSLn1PrWwaVLEYLZr5dI3y+a/rewv62oNXDdXzo1fHEksCO9irFT4BtceQD6gHauqsUQAAAAACwA2AH2FZUClKUClKUClKj+O68wxEoA0zERwqezSPsgNt8R8zHwqsfFWTd1ByL/OdXf8AoNKbD0ad13P3EcbW/GVvKVN1x8I0A08KRAlrAlmNru7Es7tbbJmLMfua7KuV3ePAUpSshSlKBSlKBSlKBSlKBSlKBWjW6RJkKSLkh7jt23BBG4INiCNwRtW+lCzaI0mreB1hnOQY2hmP1/wSW2Ev9zdxvcCXrTq9MkqMjqGRhYg/72Pm/io3Tap9O6wzsWjY2hmPk+I5T4f0bs3/ADd4577eL4TFK8Vgexv/AONjXtV0KUpQKUpQKUpQKg9GfedU8veHTloovRpe07j/AJf2Q8giX1rH2h4+kTe7Ruo10qqIlYbDmMUDm+xC4sxW9zjbyK94XxGCAxaRSQQWjS5JLYdyWYDJzuTa/e5711mNmO9e/f8AKJ2lcWp4nHHLHExIeS4Xb7E/9j/siu2uelKUpUClKUClKUClKUClKUClKUEfxvUOiKY75GVFNgCcWYBrAm17X/8APaolNRxAkAxhbpEGPQQGLafmFRl4VtRtc7oPtlZqVLHPLDd3uoPT6uVIZEZ1bWZT8pZGUFut+TsCOkjH0/KuV+H6jU5rKzLG0MqLkFI6mXFnjBxLWvb0sOxJFWauWfXorY7tJ+6gLML9srfKD6mwpo+HuatV32P4bqdCzwTHmwOxeOUXNmPzBwd1y7jxe+9yKtlRcfFGcZIkYUXuXmUEW2P7MOO/3FaE4mWj5g1MHLMPNGMbFuXa+QvJcj+zSTS9PCYY9s8JulRMjAE5ax1Atf8AYhbkstrmPvdWFr32rN44hlnqGugGd5sMb9i2BW16raTpUSINOTjzZAS1hfUTDI4q3T8Tq2Ydqw1iaaEOZJpFwjMjA6iYsEXctjzLkflQTNKhdJ7rKFKTOcmZQPeJQSyGzrbmXuD3rZyNOFz5z4Xtl71LjcdxfmWvsf0oIib2SXU8QfV6lQ0aBEgjO4OG5dx562aw7bX8i1hl4ZETliFe5IYAXDH6twQSCbi4Nc6wwbWmbdsR/OHN2HdRk5BP2rwBT21cinHPEmK+I2JIeMm33reXUyuufCab04WmQd/iSgjF3CZC17AYKo2ya21+tvWu6og6gj5dVGQQpDSKpU5FgtmRkBJKnb7Vt96mD8u0TuFDHd4+kkgWGLDuD9VZt2qSpXCeJhf2qPEP3mAKfcl0LBR92tXarAgEG4PYioPaUpQKUpQKUpQKUpQKUpQKUpQKihC8SunLLxsXOUZAkGZJOQYi9r/MCSfSpWlBUfd0DwF5VRUe7F4/d8kRU5aBXAyPMihfK/8ARkCwNq2weyytCI+flFj3VbNl7v7qCHVu3LsbDfLe4HTVprkl4ZAxu0MZb1KKT+tqCNX2aXbruFTBQVGyhZ0UX8kLORfucd+5rSfZUdVpTvkUvmSpeRJWNxILdSC2OBFhuSL1LHhUfjmKPRZZVH6K4Fe/ycB2klH/ALjN/wBZNBFR+zGLIwmN1dGJx3OCQJbZgLHkg7hhv2uAay4r7N+8O7GYhWDWWx6S0DwH6sTs5a5XK+2WNgJL3J/6xL+kX/eOsfcJP61N+kH+lQR//pv4gfmG3NzK2btzm1AGzgXEjNuQdsdgRc7/AOQE5Omhy6dOtlOI3+BJB28bSE/lXT7hJ/Wpv0g/0a9Ghf8ArM36Q/6VBGSey6l8hIQCbMLEDHCBCBiw3+Ap3uN+xsKH2YFivMuhJexQE5mE6fvf5MDfG17/AFW2qV9wPmaU/wBoL/0KKx/ktP3pv/vm/wAM7UERJ7KXW3OOdlGVmJFmnY2OeX9OR1M17dWVzUk+ohSYuZkzMaphkC2xZrhRuTv2t4rceEwH5okY+rqHP6tc11xxhRZQAPQCw/QUHH7+zfsonb7uDEoP3zGf5hTW3h2l5SBSQTkzGwst2YsQo8AXrppQKUpQKUpQKUpQKUpQKUpQKUpQKUpQKUpQKUpQKUpQKUpQKUpQKUpQKUpQKUp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630" name="AutoShape 6" descr="data:image/jpeg;base64,/9j/4AAQSkZJRgABAQAAAQABAAD/2wCEAAkGBxMREhMUExMVFRAXEhcYFhgXGBoZFxgaGBoYGBccGBgYHCggHRwmGxkXITEjMSsrLi4vGCI/ODMsNygtMCsBCgoKDg0OGxAQGSwmHyY3LC8uNC8vLC8vLDcsLCwsLy83LCwsLC8sKy8sLCwsMCwsLC0sLCw0LCwsLCwtLCwsLP/AABEIAOEA4AMBIgACEQEDEQH/xAAbAAEAAgMBAQAAAAAAAAAAAAAABQYCAwQBB//EAEEQAAIBAwIFAQYDAwoFBQAAAAECAwAREgQhBRMiMUFRBhQjMkJhcYGRM1JiFSRDVIKhsdHT8GNyssHhFoOSk6L/xAAYAQEBAQEBAAAAAAAAAAAAAAAAAQIDBP/EACkRAQEAAgEDAgMJAAAAAAAAAAABAhEhAxIxQfATUWEiQnGBkaHB0fH/2gAMAwEAAhEDEQA/APuNKUoFKUoFKUoFKUoMWkAIBIBN7C+5tubDzXiSqSwBBKmzAG5U2DWPobEH8CKhvaPSM76ciOZ0VpMhDJy3F0IHVmhtew2Pp4vUNptDrgB7xz5Bj1CGYIzSe7aVQysHTo5i6kW2GTg423AXNJAb2IJBsbG9jYGx9DYg/nXksqopZiFRQSxJsABuSSewA81Tjw7VjPNZWZg5JglEd5uTp1Vz1rdcllAB2HlTtbj4jLqHaSKN5G1ttUCY5wE/YPyQIuZeMhmhGRVRlvfqBIfQKx5gvjcZWva+9u17elVOfTasCbonaVpJLsJ7Rcpp15eCBwQywdwMCcGGV2DHq9m9FqEcNMG2SVQWa5sZckG8jt8vqxt2vQWSlUSHTaqZEMZ1ARiBMTPu/wDO4d4jzCUAgXUXtibOosxHT1yaHWDMJzuZlqLuZrxtEQ406xq0hxlA5IzKjeNyScrsFwpVL4jodWdoRqEitJgGlMkgciPEk+8LtfOwZpBsbgAgVnqNDrM9RYz4tkQwexFpY2VUXnYlSmY2ETBQRkWIaguNKjvZ9JVgQTAiQFxuxYkZtgSSzEXXE2LMRexJtepGgUpSgUpSgUpSgUpSgUpSgUpSgUpSgUpSgUpUPx7QTSlTC4UhHBOWLXZ4jswUkDFHB7HfYj5luM3dCYrTqtQkSPJIwWNVLMx2AVRckn0AvUNrNRImlCOwWdVjEkjGVIu68wibuLrkAb9yLmuThEUuqEKzMHg06oJGBuNRqY7ZMDYXjjcX7dT+mHVudPjdvCbTnB9RLKmcqBMmJjSxDrHthzLn5zuxG1srb2JPdSlYt3VRvGOInT4SMB7te0zb3jBti5/gBuG9Ab9lNSVYuoIIIBBFiDuCD3uKq8kr6MHTE/DJB0rlsbIpDSQs1xuiBmU33QHvgxOscZlNTyi1UqC4PxVwrHVtHHdrxksqh1sDcC/YE+rdx1Gt/s/qNQ4kOoTA5jAHG+JVSQcSRs2Q/Lue5XCzZtLUpSsKUpSgUpSgUpSgUpSgUpSgUqtcd1M7PPHEZCRDsqrt1JJvzLXDhgthcd/PceyazUxzJFfIPMUVmVcsQkUzOQthiBz472+blg9ySFkpVS0+p1pClxILBw7hOoAtpt1QqNwDNYYt8psXt1ZPPrBkwElyrFLICWdVUQKynZFcZF/lsR8y0FrpVSHE9Q7yLEeZImZwsuCsGmRFDLa6kooNz3v2IIXdLrNUGiEYmdObHdpI1QsjSIsuQCfQpc78rsLczyFnpVVbVaiOLRxgvzzomYrjmWmjGnVVkY3IUs7Bjt3+Yed5m1YcXLm8gKjBcSDKVdXIF1VYQrA3BJZvmsFoNft1wybWxJpYrKsjhppG+VI0NwAPqYvjYeim5FSvs9wddHAkCM7qg2Ltc/l4A9ANhUK+s12MeIckqS+UYW0to7RgKjXiuZOrp7D4nk+6jW60CTFXOMvTZB1D4nQPhmwFk36gch8QXOO71L29nomlrpSlYUqA9s/ZocRg5RlaMhsltupI7Zr9Q/Mb1P1G8blkVU5eYBY5FE5jDpYqAvoWxBP38fMNY5XG7nkcvsdHNHpUh1AtNCOUSDdWVdo3U+QUt+YPpU5VR1E2tkEoKstmfELkCPnEeJCgEFbE2Z97br2rqm1WpJVcJLo7lrKRcLPHygGJAa8OV97etqZXutoslKrnBNRq5JAJcliBkNyliwCwYA5RqQMnm+kHoG57nXFrtTIzBGbHnSIzcsWjCalY15ZIsxMXNJPUAVGw7HIs9KrA1mr2y5iqSvNKxXaNsZcliGPxEzEIys2zHfe6a21uuPNupW17AKTYcxRHjaJh1R3LWM1j4FrUFrpUFwjV6lpiJVYRmFW3WwVsY7gm1ibl+zN27La7TtApSlApSlApSlAtXlvPmvaUClKUHgUC9h37/evaUoFqUpQRL6l4tWEdrwTr8O/0SoLsl/R0GQHgxvvuBUtXFxjQc+JkyxfZkcd0dSGRh+DAG3nt5rRwXjKTqFJVdSFPNiv1Iytg+3fHIGzfULEd63ZubiJSlKVhSlKg+K8bBvDpnRtUWZT9QhC2MkkijwoIsv1FlG1yRrHG5XgZ6jVPPOIYWxjiZW1DjvfZkhX+IizMfCkDu4Ima4+E6OOGJUj3UbkndmZupnc+WYksT6musGmVniD2vAK9pWQpSlApSlApSlApSlApSlApSlApSlApXLxN3WNjGOvp7C5C5DMqPLBciB5IHeq1r9RrXWREEmJhlCErg7DCTFjinRJlhbqU7/ICekLfSqtLNqlWWMLIcjMUNibAy6n6/HTyLD0It5tkNTrGkZAHRMscioJUCWNbrdLbxF2vk/YXCkFaCz1SeGeyh0PEveISzaadHSQMSzRuSrqSTuVJS1zuC3m+0pxjVTmWWKIubQqQqr09YlDEyWuGGK4i439b7Ye96qORIicg83LQsqhseXFKzm1hioGoTt3MYPkneGdx3J6ppZaVUtPqtaQCyvcZB2CbgF9NkUjKjcKZiBZ+2zSW6sn1GsGTWkF0bAhMizKW5AZDsodd3+WxsLrWFWbUylEZgpdgpIUd2PgC+2529Kp/sp7DmAyz6iVm1k4fmBGIiUyXLC22e5O527WA710jieod3WM5yKXOFhgpWRkQB13IIXe5737EFV2ya3VZRBBMy81Ls8YQsheMSXAQ/KpkIvy+22fnePUyxlk9U06uH8EbTO7xEOXCgqxKDYfMWs2/2AUbm9zvW7hfBuVNLOWu8o6gBsNywFxbK2RANhcAX3uTHS6rURw6WNS/vB0bMVxzZpUWEKshN7KWYhm27/MO9bjPqw2+ZvK2AEalSOcVxcgXVRCFYNe5LHvYLS52rpYqVU5dbrsUxVyxUl8o7BZrJaNQqMWivn1bDYfF817qtbrRzcVc4zDEhO6/E6R8M27R79YN/nW5wwLXSvAa9oFKUoFKUoFKUoFKUoFKUoFKUoI88ZhEpiLWlzwC9yTjGxNluQBzYxc23Yeovv1evjiKCRsc2CrcGxZiFUXtYXZlAv3LAea5NVwGCRy7KS/NEvzNbmKI1Vsb22EUf6H943rftzxWDSHTvq150mTGLllo8eWY5AWGZBHMSL8N9juD1wwxzykm0t0sPGtY7MumgbGeRbs4F+TF2MhvtkTdUB7tc2IVqktJp1jREW+KKFFyWNgLC7Hcn7neuD2e0eEfMLiWaa0kkg7MSOkJ6Rqtgo9BvckkylZyuvswLV5be/n/AH/kK9pWFKUpQYhQLkAXPf7/AI1kaUoIPhUraeUaWUswxJ00jG5dB80bMdzIm3fdlsdyHtNCQXK36gASPIBvb/A/pXJxfhy6iMoWKMCGR1+aN13V1v5B8diLg3BIqiaLXx8V1EkQlC6hIoyzKokhLQtOjPDd7MDzlYZAgC3c7jtMO+XL9U3p9IpUFxzhcmsQIbQhWyBIElzZgCtmBVgSCDep2uVkk8qUpSoFKUoFKUoFKUoFKUoFKUoFaNRrI4yod1VmNlDEAsbgbX77so/Fh6it9RnE4UMkRaVkd7xhVseYNnKm6kjZDuLWBO/Ygb0yk43CMbOHDMFBQhhclAL2P8an8KjdZwvSvrRNqXR5lVVhjcjGMXJyxPeRmvv6KLdiTv03sxEgUBn6cLGyA2jKlQcUF91//R7Vv4hwnITFWPxAcoyQqMxj5VywUsOkL28qPvezK4+Bu1PGIIw15ELAMcQwLHDLIAX7jB9v4G9DXTBq43LBHVmU2YAgkbkb2+6sPxU+hqI0fCI5IlKTu0UkS5MhQiXoK8y+J3OWRsbXA+9+zhnB0gZmUk3FhcL0jJmtcKCfmtuT2Hm5MEjSlKBSlKBSlKDkk4lCrMrSoHUdSlhcfKO39tP/AJr6ioB+G6aTXRz6fo1QDMzJblzRkJkHt3NpFIbvcC9wLVKavgSyFryOFZxJh0YhwUN91ufk7EkdTfbHPh/BI4XDqWLBWX6QDlhkbKo3ugP5mtY5XHwPRxyAyGMSKSMbnJcRlzbbk9/gvsP8L22ycWhUkNIgta5LLa93BHe4I5b3/A+htwL7MRbBnkZAioqHHEIqTxhdlBIxnYXJv0r978+q4FAvKjaaRZHUIrHAO7oJnZlfDplPNkclbHY2FgwORLjisN7GRFbr2LrfoLgnY/8ADc/2W9DbfpdUkoyjdXW9rqQRfv4+xB/MVFy+ziMHXmSBJGdnUYWLOXN7lbi2ewv9C3v1ZSWl0YjaVgSTI4dr22IjSPbbtaMH8SaDopSlApSlApSlAqP4zxL3dFaydThbu+CC4Y3ZsTYbenmpCsJIg1rgHE3F/BsRcfexP60TLdnCvRe1DO2KwjIiKwZypBcoCJBgSpXMet7V36XirHStOyqXUSXVCSLozLa5Fx23223qVrS2mTLMqMvWpyxMc595C6Ljxdnd8E0yQFiwYsCRI6XVsRklkuD3N+xrr4VpmdjqJgRKy2jQ/wBFH3x/52IBY+oA3Cg1UeA8U1Ou1rnAycPWcspJxRSu0ZvbrtYNh4Yg7WFfQ6k5cuhl8Sd3pP3+v4fIpSlaelAke5TX7aKZ+r0hmc9/tHIx39HN/rOKL2jHPWFl3aWRAw/hZwBYX/cO5xB8XNwJnU6dZEZHUNG6lWUi4YEWII9CKons1x6b35tBqY3RBE4gMm0zhTsTIrEMeXfqU/QSTc7d8Z3y3XM97Twtet44kWph05F3kt53W4kKm1tweU47/kd7StaYNMqCwud/qZmPjyxJ8VurjdeilKUqBSlKBSlKBXLxLQJPGY3BsbEEGzKwN1ZT4YEAg+orqpVl1zBEcI4g+baee3vKLkGtZZ47gCRB63IDL9LEeGUmXrg4vw0TqLNhMjZRSAXKPa17eVIJDL5BIrDgvEzMGSReXqYyFljvcAn5WQ/VGwF1b8QbMrAas3O6fmiSpWKSA3sQSDY2N7GwNj6GxB/OsqwpSlKBSlKDh45qWi02okU2ZIJHUncAqhI2/EVFcJ4vLJqY4mK4jTzCUAWJnheFXIv2S0lx65farGa8tQVYe00r8sxxxkkK5HNJXFotQ+JYR3DhohcW+qsdf7TB84ggKvG3aXBrCSCFwclFj8bwTcrYG5FWfTaZI1VEUBFAAH2AsP7q1a9H5chiVDLicQ+ysQNgxG4B7X3t6HtTWyoXgXHFZo4Y4VSKyhcWsBeFZrqjKpKdWN7A38De1krj4XrUnjWVBa4KkEdSMpKujejKwII9RXZVs1wFcnFtZyIJpccuXE743tfBS1r+L27110NQVvUe0kkbYvCl7sBjKSLrJDGb3QWHxlP9m3muLiHGUkCu8Klow0yEyAYGNVJEUiqbs2Ww+pcr23FXAqD4FccmrXnJCq5Njm/a0ai4Qn7lhYD7MfFN6S2Tyg4PaR8nDCPISOgLSYRqFk1ajJsCQcdOAe+58eZHX8b5bAYqRy1c3ezNkSoWJcTm23bb5l/e2lig32G/favSo223Haiqn/6lkdosQigsobFhIDlNol2Nhbo1Djt5B9Kk9Xx3B5VxTGJhleSz4hY5HcJibqqOx790t5qYCAeB/vf/ABrXqtKkisri6sLNYkEj0upBt9vNBAt7RMw6VROqMDJviEOEcERldxg1ib7MGH079vAONHVZHl4WRHHUGNny2Yd1YY7jtvsTY1K4DvYXtavVUDsLXNzQe0pSgUpSgVF8Z4ez4zQkLqowcCdldTu0Ulvoa3fcqbEXsQZShFWXV2KPwzVLrNSzRTOJoXEskLL1JcKjw3ZsMgYmBZbD4g3I2M7q9DLqJYZLtCsTA4sFJbdSbMjmwIuv+dR8HsZHptUmq0dojussP9G6Na+H7jAhWA+U4gWF71a67dTOblw/xJClKVwUpSlApSlApSq7qJNYk5IUnT8+7XZLcvCAFrsSQAeccQBfHvuMtY47GzXfzOb3gbaaUquoHhH2VJvsLWR/sEOwVrz1QPE9TLK8SwKsunJxn3jKFWKhlYNv8hY7enY9qr3sXxbVJrZNFq1KKIb6dWOXTG9tpbXlODKMv+HuAb36/DuWO/We/f0Ta/0pWjXapYY3kc2RELMfsBc1wW3XLRxPiAiQYjOVmwjQH5n32v4AsSx8BTXIbaKAyNaSVpI+a5OIZ5HSO5Jvii5AAb2VRVa9heB6sTtq5zy1kLtymF2PMIYnf9n2X7nEXGwq9TQq4swBGStY+qsGU/kwB/Kszlw6eWXUx7rNfL+1fHtYpIAQEmPKwfzdBb5bFSHBDDuPAqR4dxNnild1AMckqlYyXPwyR5A6iB2+49akrVqk0yswY3uLdmYDbfcA2NXluY575qF4bx55540VUEeEpchsw2AgK8thYEfGAO3dSPFzYK8Ar2q1jLPN2UpSjRSlKBSlKBUJxaScO5V2jjEV1e0XKU4yZNKX6gFOB2+38VpulBUtNLrJGWY85I5YomKKIy0a31DYqrAjmANpw3e4zt2Fmli12TGRdnk0zWGBAK+6CctcnwsuOOwxfuSlWDjGv93iaS2TCwRB3d2IWNB92YgfnW7QRusaCVw8oQZsBiGa3UQvgXvYVdcbFbb+UFjTqdmMasxxhyEhjHSBYLhnf8yOq17ZTe/FpLZmzyFGxi6ejUhMUJF9zDuX3uL4dQq00qDh4M0piHNBEmT9yCSMjielVAuttrXHm53rupSgVU+Ke0U0T6xBhkjDkXB+VIo5Z8997BtjtvIoq2VgYlN7qN++w3vYH+4D9KCI4pxsxSNGEUhY4mLZ9V5mkRLR23AMdybja9r2NcTe1LIl5Il5gBZgHY9CpE7Mto+/xVFjYX+rcVPnRR8wylQZCgTI7nFciAL9vnb8b1m+mRrXRTbtcA22t/htQQEvtTYsvKGYkKqMnIKgSnIlYz3ETdshsbkWNt/FNchaBjEGKhZgzMFdAxEfw7A5MQ5Ui4FmtfqFS7aSMggohDNk3SNz6nbc/es3iViCVBKm6kgEg+o9KbEEeNSx6aKR0V5ZGe4D4ooVJZdmwuemO3bufzrCT2iu/LeAFg4yGRZQPgupU8uxYc1DY4gEdzsTYDGLWsLDsLfl/gT+teNp0JBKqSDcEgXBta4+9tr0FZm9qXELOsalhGQCz2+INP7z1KF2jx2ve9/Ft67+H8bMkmGKgCR1YlwGuJJ0UIlur9ifI/OxqWOmTvgt8cew+X938PtXJJqIkmSNkxYqeU5UYkm5dFbw1he2197XsbEtkcGo9oypsIwcpXjjGZyJjZlcuiozKt1NiA18lvjenCONtNKRYCPAuBa7AcvSuBcGx3mft9qmX0qHK6KcrZXUHK3bL1tWwRgG4Av+H4f5D9BRUFF7R3ERaNfi4iPGQPcuEaNWsoIYozue4CxMbkVzv7UECN8FxeIOqh8m+I8CQ54rdN5TcAN22LVPHQR5I2IBRmZbbDJgVZiBsWsSLn1PrWwaVLEYLZr5dI3y+a/rewv62oNXDdXzo1fHEksCO9irFT4BtceQD6gHauqsUQAAAAACwA2AH2FZUClKUClKUClKj+O68wxEoA0zERwqezSPsgNt8R8zHwqsfFWTd1ByL/OdXf8AoNKbD0ad13P3EcbW/GVvKVN1x8I0A08KRAlrAlmNru7Es7tbbJmLMfua7KuV3ePAUpSshSlKBSlKBSlKBSlKBSlKBWjW6RJkKSLkh7jt23BBG4INiCNwRtW+lCzaI0mreB1hnOQY2hmP1/wSW2Ev9zdxvcCXrTq9MkqMjqGRhYg/72Pm/io3Tap9O6wzsWjY2hmPk+I5T4f0bs3/ADd4577eL4TFK8Vgexv/AONjXtV0KUpQKUpQKUpQKg9GfedU8veHTloovRpe07j/AJf2Q8giX1rH2h4+kTe7Ruo10qqIlYbDmMUDm+xC4sxW9zjbyK94XxGCAxaRSQQWjS5JLYdyWYDJzuTa/e5711mNmO9e/f8AKJ2lcWp4nHHLHExIeS4Xb7E/9j/siu2uelKUpUClKUClKUClKUClKUClKUEfxvUOiKY75GVFNgCcWYBrAm17X/8APaolNRxAkAxhbpEGPQQGLafmFRl4VtRtc7oPtlZqVLHPLDd3uoPT6uVIZEZ1bWZT8pZGUFut+TsCOkjH0/KuV+H6jU5rKzLG0MqLkFI6mXFnjBxLWvb0sOxJFWauWfXorY7tJ+6gLML9srfKD6mwpo+HuatV32P4bqdCzwTHmwOxeOUXNmPzBwd1y7jxe+9yKtlRcfFGcZIkYUXuXmUEW2P7MOO/3FaE4mWj5g1MHLMPNGMbFuXa+QvJcj+zSTS9PCYY9s8JulRMjAE5ax1Atf8AYhbkstrmPvdWFr32rN44hlnqGugGd5sMb9i2BW16raTpUSINOTjzZAS1hfUTDI4q3T8Tq2Ydqw1iaaEOZJpFwjMjA6iYsEXctjzLkflQTNKhdJ7rKFKTOcmZQPeJQSyGzrbmXuD3rZyNOFz5z4Xtl71LjcdxfmWvsf0oIib2SXU8QfV6lQ0aBEgjO4OG5dx562aw7bX8i1hl4ZETliFe5IYAXDH6twQSCbi4Nc6wwbWmbdsR/OHN2HdRk5BP2rwBT21cinHPEmK+I2JIeMm33reXUyuufCab04WmQd/iSgjF3CZC17AYKo2ya21+tvWu6og6gj5dVGQQpDSKpU5FgtmRkBJKnb7Vt96mD8u0TuFDHd4+kkgWGLDuD9VZt2qSpXCeJhf2qPEP3mAKfcl0LBR92tXarAgEG4PYioPaUpQKUpQKUpQKUpQKUpQKUpQKihC8SunLLxsXOUZAkGZJOQYi9r/MCSfSpWlBUfd0DwF5VRUe7F4/d8kRU5aBXAyPMihfK/8ARkCwNq2weyytCI+flFj3VbNl7v7qCHVu3LsbDfLe4HTVprkl4ZAxu0MZb1KKT+tqCNX2aXbruFTBQVGyhZ0UX8kLORfucd+5rSfZUdVpTvkUvmSpeRJWNxILdSC2OBFhuSL1LHhUfjmKPRZZVH6K4Fe/ycB2klH/ALjN/wBZNBFR+zGLIwmN1dGJx3OCQJbZgLHkg7hhv2uAay4r7N+8O7GYhWDWWx6S0DwH6sTs5a5XK+2WNgJL3J/6xL+kX/eOsfcJP61N+kH+lQR//pv4gfmG3NzK2btzm1AGzgXEjNuQdsdgRc7/AOQE5Omhy6dOtlOI3+BJB28bSE/lXT7hJ/Wpv0g/0a9Ghf8ArM36Q/6VBGSey6l8hIQCbMLEDHCBCBiw3+Ap3uN+xsKH2YFivMuhJexQE5mE6fvf5MDfG17/AFW2qV9wPmaU/wBoL/0KKx/ktP3pv/vm/wAM7UERJ7KXW3OOdlGVmJFmnY2OeX9OR1M17dWVzUk+ohSYuZkzMaphkC2xZrhRuTv2t4rceEwH5okY+rqHP6tc11xxhRZQAPQCw/QUHH7+zfsonb7uDEoP3zGf5hTW3h2l5SBSQTkzGwst2YsQo8AXrppQKUpQKUpQKUpQKUpQKUpQKUpQKUpQKUpQKUpQKUpQKUpQKUpQKUpQKUpQKUp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632" name="AutoShape 8" descr="data:image/jpeg;base64,/9j/4AAQSkZJRgABAQAAAQABAAD/2wCEAAkGBxMREhMUExMVFRAXEhcYFhgXGBoZFxgaGBoYGBccGBgYHCggHRwmGxkXITEjMSsrLi4vGCI/ODMsNygtMCsBCgoKDg0OGxAQGSwmHyY3LC8uNC8vLC8vLDcsLCwsLy83LCwsLC8sKy8sLCwsMCwsLC0sLCw0LCwsLCwtLCwsLP/AABEIAOEA4AMBIgACEQEDEQH/xAAbAAEAAgMBAQAAAAAAAAAAAAAABQYCAwQBB//EAEEQAAIBAwIFAQYDAwoFBQAAAAECAwAREgQhBRMiMUFRBhQjMkJhcYGRM1JiFSRDVIKhsdHT8GNyssHhFoOSk6L/xAAYAQEBAQEBAAAAAAAAAAAAAAAAAQIDBP/EACkRAQEAAgEDAgMJAAAAAAAAAAABAhEhAxIxQfATUWEiQnGBkaHB0fH/2gAMAwEAAhEDEQA/APuNKUoFKUoFKUoFKUoMWkAIBIBN7C+5tubDzXiSqSwBBKmzAG5U2DWPobEH8CKhvaPSM76ciOZ0VpMhDJy3F0IHVmhtew2Pp4vUNptDrgB7xz5Bj1CGYIzSe7aVQysHTo5i6kW2GTg423AXNJAb2IJBsbG9jYGx9DYg/nXksqopZiFRQSxJsABuSSewA81Tjw7VjPNZWZg5JglEd5uTp1Vz1rdcllAB2HlTtbj4jLqHaSKN5G1ttUCY5wE/YPyQIuZeMhmhGRVRlvfqBIfQKx5gvjcZWva+9u17elVOfTasCbonaVpJLsJ7Rcpp15eCBwQywdwMCcGGV2DHq9m9FqEcNMG2SVQWa5sZckG8jt8vqxt2vQWSlUSHTaqZEMZ1ARiBMTPu/wDO4d4jzCUAgXUXtibOosxHT1yaHWDMJzuZlqLuZrxtEQ406xq0hxlA5IzKjeNyScrsFwpVL4jodWdoRqEitJgGlMkgciPEk+8LtfOwZpBsbgAgVnqNDrM9RYz4tkQwexFpY2VUXnYlSmY2ETBQRkWIaguNKjvZ9JVgQTAiQFxuxYkZtgSSzEXXE2LMRexJtepGgUpSgUpSgUpSgUpSgUpSgUpSgUpSgUpSgUpUPx7QTSlTC4UhHBOWLXZ4jswUkDFHB7HfYj5luM3dCYrTqtQkSPJIwWNVLMx2AVRckn0AvUNrNRImlCOwWdVjEkjGVIu68wibuLrkAb9yLmuThEUuqEKzMHg06oJGBuNRqY7ZMDYXjjcX7dT+mHVudPjdvCbTnB9RLKmcqBMmJjSxDrHthzLn5zuxG1srb2JPdSlYt3VRvGOInT4SMB7te0zb3jBti5/gBuG9Ab9lNSVYuoIIIBBFiDuCD3uKq8kr6MHTE/DJB0rlsbIpDSQs1xuiBmU33QHvgxOscZlNTyi1UqC4PxVwrHVtHHdrxksqh1sDcC/YE+rdx1Gt/s/qNQ4kOoTA5jAHG+JVSQcSRs2Q/Lue5XCzZtLUpSsKUpSgUpSgUpSgUpSgUpSgUqtcd1M7PPHEZCRDsqrt1JJvzLXDhgthcd/PceyazUxzJFfIPMUVmVcsQkUzOQthiBz472+blg9ySFkpVS0+p1pClxILBw7hOoAtpt1QqNwDNYYt8psXt1ZPPrBkwElyrFLICWdVUQKynZFcZF/lsR8y0FrpVSHE9Q7yLEeZImZwsuCsGmRFDLa6kooNz3v2IIXdLrNUGiEYmdObHdpI1QsjSIsuQCfQpc78rsLczyFnpVVbVaiOLRxgvzzomYrjmWmjGnVVkY3IUs7Bjt3+Yed5m1YcXLm8gKjBcSDKVdXIF1VYQrA3BJZvmsFoNft1wybWxJpYrKsjhppG+VI0NwAPqYvjYeim5FSvs9wddHAkCM7qg2Ltc/l4A9ANhUK+s12MeIckqS+UYW0to7RgKjXiuZOrp7D4nk+6jW60CTFXOMvTZB1D4nQPhmwFk36gch8QXOO71L29nomlrpSlYUqA9s/ZocRg5RlaMhsltupI7Zr9Q/Mb1P1G8blkVU5eYBY5FE5jDpYqAvoWxBP38fMNY5XG7nkcvsdHNHpUh1AtNCOUSDdWVdo3U+QUt+YPpU5VR1E2tkEoKstmfELkCPnEeJCgEFbE2Z97br2rqm1WpJVcJLo7lrKRcLPHygGJAa8OV97etqZXutoslKrnBNRq5JAJcliBkNyliwCwYA5RqQMnm+kHoG57nXFrtTIzBGbHnSIzcsWjCalY15ZIsxMXNJPUAVGw7HIs9KrA1mr2y5iqSvNKxXaNsZcliGPxEzEIys2zHfe6a21uuPNupW17AKTYcxRHjaJh1R3LWM1j4FrUFrpUFwjV6lpiJVYRmFW3WwVsY7gm1ibl+zN27La7TtApSlApSlApSlAtXlvPmvaUClKUHgUC9h37/evaUoFqUpQRL6l4tWEdrwTr8O/0SoLsl/R0GQHgxvvuBUtXFxjQc+JkyxfZkcd0dSGRh+DAG3nt5rRwXjKTqFJVdSFPNiv1Iytg+3fHIGzfULEd63ZubiJSlKVhSlKg+K8bBvDpnRtUWZT9QhC2MkkijwoIsv1FlG1yRrHG5XgZ6jVPPOIYWxjiZW1DjvfZkhX+IizMfCkDu4Ima4+E6OOGJUj3UbkndmZupnc+WYksT6musGmVniD2vAK9pWQpSlApSlApSlApSlApSlApSlApSlApXLxN3WNjGOvp7C5C5DMqPLBciB5IHeq1r9RrXWREEmJhlCErg7DCTFjinRJlhbqU7/ICekLfSqtLNqlWWMLIcjMUNibAy6n6/HTyLD0It5tkNTrGkZAHRMscioJUCWNbrdLbxF2vk/YXCkFaCz1SeGeyh0PEveISzaadHSQMSzRuSrqSTuVJS1zuC3m+0pxjVTmWWKIubQqQqr09YlDEyWuGGK4i439b7Ye96qORIicg83LQsqhseXFKzm1hioGoTt3MYPkneGdx3J6ppZaVUtPqtaQCyvcZB2CbgF9NkUjKjcKZiBZ+2zSW6sn1GsGTWkF0bAhMizKW5AZDsodd3+WxsLrWFWbUylEZgpdgpIUd2PgC+2529Kp/sp7DmAyz6iVm1k4fmBGIiUyXLC22e5O527WA710jieod3WM5yKXOFhgpWRkQB13IIXe5737EFV2ya3VZRBBMy81Ls8YQsheMSXAQ/KpkIvy+22fnePUyxlk9U06uH8EbTO7xEOXCgqxKDYfMWs2/2AUbm9zvW7hfBuVNLOWu8o6gBsNywFxbK2RANhcAX3uTHS6rURw6WNS/vB0bMVxzZpUWEKshN7KWYhm27/MO9bjPqw2+ZvK2AEalSOcVxcgXVRCFYNe5LHvYLS52rpYqVU5dbrsUxVyxUl8o7BZrJaNQqMWivn1bDYfF817qtbrRzcVc4zDEhO6/E6R8M27R79YN/nW5wwLXSvAa9oFKUoFKUoFKUoFKUoFKUoFKUoI88ZhEpiLWlzwC9yTjGxNluQBzYxc23Yeovv1evjiKCRsc2CrcGxZiFUXtYXZlAv3LAea5NVwGCRy7KS/NEvzNbmKI1Vsb22EUf6H943rftzxWDSHTvq150mTGLllo8eWY5AWGZBHMSL8N9juD1wwxzykm0t0sPGtY7MumgbGeRbs4F+TF2MhvtkTdUB7tc2IVqktJp1jREW+KKFFyWNgLC7Hcn7neuD2e0eEfMLiWaa0kkg7MSOkJ6Rqtgo9BvckkylZyuvswLV5be/n/AH/kK9pWFKUpQYhQLkAXPf7/AI1kaUoIPhUraeUaWUswxJ00jG5dB80bMdzIm3fdlsdyHtNCQXK36gASPIBvb/A/pXJxfhy6iMoWKMCGR1+aN13V1v5B8diLg3BIqiaLXx8V1EkQlC6hIoyzKokhLQtOjPDd7MDzlYZAgC3c7jtMO+XL9U3p9IpUFxzhcmsQIbQhWyBIElzZgCtmBVgSCDep2uVkk8qUpSoFKUoFKUoFKUoFKUoFKUoFaNRrI4yod1VmNlDEAsbgbX77so/Fh6it9RnE4UMkRaVkd7xhVseYNnKm6kjZDuLWBO/Ygb0yk43CMbOHDMFBQhhclAL2P8an8KjdZwvSvrRNqXR5lVVhjcjGMXJyxPeRmvv6KLdiTv03sxEgUBn6cLGyA2jKlQcUF91//R7Vv4hwnITFWPxAcoyQqMxj5VywUsOkL28qPvezK4+Bu1PGIIw15ELAMcQwLHDLIAX7jB9v4G9DXTBq43LBHVmU2YAgkbkb2+6sPxU+hqI0fCI5IlKTu0UkS5MhQiXoK8y+J3OWRsbXA+9+zhnB0gZmUk3FhcL0jJmtcKCfmtuT2Hm5MEjSlKBSlKBSlKDkk4lCrMrSoHUdSlhcfKO39tP/AJr6ioB+G6aTXRz6fo1QDMzJblzRkJkHt3NpFIbvcC9wLVKavgSyFryOFZxJh0YhwUN91ufk7EkdTfbHPh/BI4XDqWLBWX6QDlhkbKo3ugP5mtY5XHwPRxyAyGMSKSMbnJcRlzbbk9/gvsP8L22ycWhUkNIgta5LLa93BHe4I5b3/A+htwL7MRbBnkZAioqHHEIqTxhdlBIxnYXJv0r978+q4FAvKjaaRZHUIrHAO7oJnZlfDplPNkclbHY2FgwORLjisN7GRFbr2LrfoLgnY/8ADc/2W9DbfpdUkoyjdXW9rqQRfv4+xB/MVFy+ziMHXmSBJGdnUYWLOXN7lbi2ewv9C3v1ZSWl0YjaVgSTI4dr22IjSPbbtaMH8SaDopSlApSlApSlAqP4zxL3dFaydThbu+CC4Y3ZsTYbenmpCsJIg1rgHE3F/BsRcfexP60TLdnCvRe1DO2KwjIiKwZypBcoCJBgSpXMet7V36XirHStOyqXUSXVCSLozLa5Fx23223qVrS2mTLMqMvWpyxMc595C6Ljxdnd8E0yQFiwYsCRI6XVsRklkuD3N+xrr4VpmdjqJgRKy2jQ/wBFH3x/52IBY+oA3Cg1UeA8U1Ou1rnAycPWcspJxRSu0ZvbrtYNh4Yg7WFfQ6k5cuhl8Sd3pP3+v4fIpSlaelAke5TX7aKZ+r0hmc9/tHIx39HN/rOKL2jHPWFl3aWRAw/hZwBYX/cO5xB8XNwJnU6dZEZHUNG6lWUi4YEWII9CKons1x6b35tBqY3RBE4gMm0zhTsTIrEMeXfqU/QSTc7d8Z3y3XM97Twtet44kWph05F3kt53W4kKm1tweU47/kd7StaYNMqCwud/qZmPjyxJ8VurjdeilKUqBSlKBSlKBXLxLQJPGY3BsbEEGzKwN1ZT4YEAg+orqpVl1zBEcI4g+baee3vKLkGtZZ47gCRB63IDL9LEeGUmXrg4vw0TqLNhMjZRSAXKPa17eVIJDL5BIrDgvEzMGSReXqYyFljvcAn5WQ/VGwF1b8QbMrAas3O6fmiSpWKSA3sQSDY2N7GwNj6GxB/OsqwpSlKBSlKDh45qWi02okU2ZIJHUncAqhI2/EVFcJ4vLJqY4mK4jTzCUAWJnheFXIv2S0lx65farGa8tQVYe00r8sxxxkkK5HNJXFotQ+JYR3DhohcW+qsdf7TB84ggKvG3aXBrCSCFwclFj8bwTcrYG5FWfTaZI1VEUBFAAH2AsP7q1a9H5chiVDLicQ+ysQNgxG4B7X3t6HtTWyoXgXHFZo4Y4VSKyhcWsBeFZrqjKpKdWN7A38De1krj4XrUnjWVBa4KkEdSMpKujejKwII9RXZVs1wFcnFtZyIJpccuXE743tfBS1r+L27110NQVvUe0kkbYvCl7sBjKSLrJDGb3QWHxlP9m3muLiHGUkCu8Klow0yEyAYGNVJEUiqbs2Ww+pcr23FXAqD4FccmrXnJCq5Njm/a0ai4Qn7lhYD7MfFN6S2Tyg4PaR8nDCPISOgLSYRqFk1ajJsCQcdOAe+58eZHX8b5bAYqRy1c3ezNkSoWJcTm23bb5l/e2lig32G/favSo223Haiqn/6lkdosQigsobFhIDlNol2Nhbo1Djt5B9Kk9Xx3B5VxTGJhleSz4hY5HcJibqqOx790t5qYCAeB/vf/ABrXqtKkisri6sLNYkEj0upBt9vNBAt7RMw6VROqMDJviEOEcERldxg1ib7MGH079vAONHVZHl4WRHHUGNny2Yd1YY7jtvsTY1K4DvYXtavVUDsLXNzQe0pSgUpSgVF8Z4ez4zQkLqowcCdldTu0Ulvoa3fcqbEXsQZShFWXV2KPwzVLrNSzRTOJoXEskLL1JcKjw3ZsMgYmBZbD4g3I2M7q9DLqJYZLtCsTA4sFJbdSbMjmwIuv+dR8HsZHptUmq0dojussP9G6Na+H7jAhWA+U4gWF71a67dTOblw/xJClKVwUpSlApSlApSq7qJNYk5IUnT8+7XZLcvCAFrsSQAeccQBfHvuMtY47GzXfzOb3gbaaUquoHhH2VJvsLWR/sEOwVrz1QPE9TLK8SwKsunJxn3jKFWKhlYNv8hY7enY9qr3sXxbVJrZNFq1KKIb6dWOXTG9tpbXlODKMv+HuAb36/DuWO/We/f0Ta/0pWjXapYY3kc2RELMfsBc1wW3XLRxPiAiQYjOVmwjQH5n32v4AsSx8BTXIbaKAyNaSVpI+a5OIZ5HSO5Jvii5AAb2VRVa9heB6sTtq5zy1kLtymF2PMIYnf9n2X7nEXGwq9TQq4swBGStY+qsGU/kwB/Kszlw6eWXUx7rNfL+1fHtYpIAQEmPKwfzdBb5bFSHBDDuPAqR4dxNnild1AMckqlYyXPwyR5A6iB2+49akrVqk0yswY3uLdmYDbfcA2NXluY575qF4bx55540VUEeEpchsw2AgK8thYEfGAO3dSPFzYK8Ar2q1jLPN2UpSjRSlKBSlKBUJxaScO5V2jjEV1e0XKU4yZNKX6gFOB2+38VpulBUtNLrJGWY85I5YomKKIy0a31DYqrAjmANpw3e4zt2Fmli12TGRdnk0zWGBAK+6CctcnwsuOOwxfuSlWDjGv93iaS2TCwRB3d2IWNB92YgfnW7QRusaCVw8oQZsBiGa3UQvgXvYVdcbFbb+UFjTqdmMasxxhyEhjHSBYLhnf8yOq17ZTe/FpLZmzyFGxi6ejUhMUJF9zDuX3uL4dQq00qDh4M0piHNBEmT9yCSMjielVAuttrXHm53rupSgVU+Ke0U0T6xBhkjDkXB+VIo5Z8997BtjtvIoq2VgYlN7qN++w3vYH+4D9KCI4pxsxSNGEUhY4mLZ9V5mkRLR23AMdybja9r2NcTe1LIl5Il5gBZgHY9CpE7Mto+/xVFjYX+rcVPnRR8wylQZCgTI7nFciAL9vnb8b1m+mRrXRTbtcA22t/htQQEvtTYsvKGYkKqMnIKgSnIlYz3ETdshsbkWNt/FNchaBjEGKhZgzMFdAxEfw7A5MQ5Ui4FmtfqFS7aSMggohDNk3SNz6nbc/es3iViCVBKm6kgEg+o9KbEEeNSx6aKR0V5ZGe4D4ooVJZdmwuemO3bufzrCT2iu/LeAFg4yGRZQPgupU8uxYc1DY4gEdzsTYDGLWsLDsLfl/gT+teNp0JBKqSDcEgXBta4+9tr0FZm9qXELOsalhGQCz2+INP7z1KF2jx2ve9/Ft67+H8bMkmGKgCR1YlwGuJJ0UIlur9ifI/OxqWOmTvgt8cew+X938PtXJJqIkmSNkxYqeU5UYkm5dFbw1he2197XsbEtkcGo9oypsIwcpXjjGZyJjZlcuiozKt1NiA18lvjenCONtNKRYCPAuBa7AcvSuBcGx3mft9qmX0qHK6KcrZXUHK3bL1tWwRgG4Av+H4f5D9BRUFF7R3ERaNfi4iPGQPcuEaNWsoIYozue4CxMbkVzv7UECN8FxeIOqh8m+I8CQ54rdN5TcAN22LVPHQR5I2IBRmZbbDJgVZiBsWsSLn1PrWwaVLEYLZr5dI3y+a/rewv62oNXDdXzo1fHEksCO9irFT4BtceQD6gHauqsUQAAAAACwA2AH2FZUClKUClKUClKj+O68wxEoA0zERwqezSPsgNt8R8zHwqsfFWTd1ByL/OdXf8AoNKbD0ad13P3EcbW/GVvKVN1x8I0A08KRAlrAlmNru7Es7tbbJmLMfua7KuV3ePAUpSshSlKBSlKBSlKBSlKBSlKBWjW6RJkKSLkh7jt23BBG4INiCNwRtW+lCzaI0mreB1hnOQY2hmP1/wSW2Ev9zdxvcCXrTq9MkqMjqGRhYg/72Pm/io3Tap9O6wzsWjY2hmPk+I5T4f0bs3/ADd4577eL4TFK8Vgexv/AONjXtV0KUpQKUpQKUpQKg9GfedU8veHTloovRpe07j/AJf2Q8giX1rH2h4+kTe7Ruo10qqIlYbDmMUDm+xC4sxW9zjbyK94XxGCAxaRSQQWjS5JLYdyWYDJzuTa/e5711mNmO9e/f8AKJ2lcWp4nHHLHExIeS4Xb7E/9j/siu2uelKUpUClKUClKUClKUClKUClKUEfxvUOiKY75GVFNgCcWYBrAm17X/8APaolNRxAkAxhbpEGPQQGLafmFRl4VtRtc7oPtlZqVLHPLDd3uoPT6uVIZEZ1bWZT8pZGUFut+TsCOkjH0/KuV+H6jU5rKzLG0MqLkFI6mXFnjBxLWvb0sOxJFWauWfXorY7tJ+6gLML9srfKD6mwpo+HuatV32P4bqdCzwTHmwOxeOUXNmPzBwd1y7jxe+9yKtlRcfFGcZIkYUXuXmUEW2P7MOO/3FaE4mWj5g1MHLMPNGMbFuXa+QvJcj+zSTS9PCYY9s8JulRMjAE5ax1Atf8AYhbkstrmPvdWFr32rN44hlnqGugGd5sMb9i2BW16raTpUSINOTjzZAS1hfUTDI4q3T8Tq2Ydqw1iaaEOZJpFwjMjA6iYsEXctjzLkflQTNKhdJ7rKFKTOcmZQPeJQSyGzrbmXuD3rZyNOFz5z4Xtl71LjcdxfmWvsf0oIib2SXU8QfV6lQ0aBEgjO4OG5dx562aw7bX8i1hl4ZETliFe5IYAXDH6twQSCbi4Nc6wwbWmbdsR/OHN2HdRk5BP2rwBT21cinHPEmK+I2JIeMm33reXUyuufCab04WmQd/iSgjF3CZC17AYKo2ya21+tvWu6og6gj5dVGQQpDSKpU5FgtmRkBJKnb7Vt96mD8u0TuFDHd4+kkgWGLDuD9VZt2qSpXCeJhf2qPEP3mAKfcl0LBR92tXarAgEG4PYioPaUpQKUpQKUpQKUpQKUpQKUpQKihC8SunLLxsXOUZAkGZJOQYi9r/MCSfSpWlBUfd0DwF5VRUe7F4/d8kRU5aBXAyPMihfK/8ARkCwNq2weyytCI+flFj3VbNl7v7qCHVu3LsbDfLe4HTVprkl4ZAxu0MZb1KKT+tqCNX2aXbruFTBQVGyhZ0UX8kLORfucd+5rSfZUdVpTvkUvmSpeRJWNxILdSC2OBFhuSL1LHhUfjmKPRZZVH6K4Fe/ycB2klH/ALjN/wBZNBFR+zGLIwmN1dGJx3OCQJbZgLHkg7hhv2uAay4r7N+8O7GYhWDWWx6S0DwH6sTs5a5XK+2WNgJL3J/6xL+kX/eOsfcJP61N+kH+lQR//pv4gfmG3NzK2btzm1AGzgXEjNuQdsdgRc7/AOQE5Omhy6dOtlOI3+BJB28bSE/lXT7hJ/Wpv0g/0a9Ghf8ArM36Q/6VBGSey6l8hIQCbMLEDHCBCBiw3+Ap3uN+xsKH2YFivMuhJexQE5mE6fvf5MDfG17/AFW2qV9wPmaU/wBoL/0KKx/ktP3pv/vm/wAM7UERJ7KXW3OOdlGVmJFmnY2OeX9OR1M17dWVzUk+ohSYuZkzMaphkC2xZrhRuTv2t4rceEwH5okY+rqHP6tc11xxhRZQAPQCw/QUHH7+zfsonb7uDEoP3zGf5hTW3h2l5SBSQTkzGwst2YsQo8AXrppQKUpQKUpQKUpQKUpQKUpQKUpQKUpQKUpQKUpQKUpQKUpQKUpQKUpQKUpQKUp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2362200"/>
            <a:ext cx="19716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7543800" y="3810000"/>
            <a:ext cx="1447800" cy="914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Rank candidate genes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7380" y="1560084"/>
            <a:ext cx="2590800" cy="92333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Pathway gene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Expression datasets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Clustering solutions</a:t>
            </a:r>
            <a:endParaRPr lang="en-US" dirty="0"/>
          </a:p>
        </p:txBody>
      </p:sp>
      <p:pic>
        <p:nvPicPr>
          <p:cNvPr id="14" name="Picture 2" descr="Morp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5203642"/>
            <a:ext cx="2057400" cy="1508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כותרת 1"/>
          <p:cNvSpPr txBox="1">
            <a:spLocks/>
          </p:cNvSpPr>
          <p:nvPr/>
        </p:nvSpPr>
        <p:spPr>
          <a:xfrm>
            <a:off x="307975" y="-42136"/>
            <a:ext cx="88360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000" b="1" i="0" kern="1200" baseline="0" smtClean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cs typeface="Corbel Regular" charset="0"/>
              </a:rPr>
              <a:t>MORPH</a:t>
            </a:r>
            <a:r>
              <a:rPr lang="en-US" sz="2800" b="0" dirty="0" smtClean="0">
                <a:solidFill>
                  <a:schemeClr val="bg2">
                    <a:lumMod val="25000"/>
                  </a:schemeClr>
                </a:solidFill>
                <a:cs typeface="Corbel Regular" charset="0"/>
              </a:rPr>
              <a:t/>
            </a:r>
            <a:br>
              <a:rPr lang="en-US" sz="2800" b="0" dirty="0" smtClean="0">
                <a:solidFill>
                  <a:schemeClr val="bg2">
                    <a:lumMod val="25000"/>
                  </a:schemeClr>
                </a:solidFill>
                <a:cs typeface="Corbel Regular" charset="0"/>
              </a:rPr>
            </a:br>
            <a:r>
              <a:rPr lang="en-US" sz="2800" b="0" dirty="0" smtClean="0">
                <a:solidFill>
                  <a:schemeClr val="bg2">
                    <a:lumMod val="25000"/>
                  </a:schemeClr>
                </a:solidFill>
                <a:cs typeface="Corbel Regular" charset="0"/>
              </a:rPr>
              <a:t> 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</a:rPr>
              <a:t>MOdule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-guided Ranking of candidate 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</a:rPr>
              <a:t>PatHway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 genes)</a:t>
            </a:r>
            <a:endParaRPr lang="en-US" sz="2800" b="0" dirty="0">
              <a:solidFill>
                <a:schemeClr val="bg2">
                  <a:lumMod val="25000"/>
                </a:schemeClr>
              </a:solidFill>
              <a:cs typeface="Corbel Regula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7915" y="5842264"/>
            <a:ext cx="346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Tzfadia et al., 2012; Plant Cell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73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07873" y="228600"/>
            <a:ext cx="8153400" cy="990600"/>
          </a:xfrm>
        </p:spPr>
        <p:txBody>
          <a:bodyPr/>
          <a:lstStyle/>
          <a:p>
            <a:r>
              <a:rPr lang="en-US" dirty="0" smtClean="0"/>
              <a:t>Functional genomics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07873" y="1600200"/>
            <a:ext cx="8153400" cy="1524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Functional genomics: use the wealth of genomic data to learn functions, associations and interactions</a:t>
            </a:r>
          </a:p>
          <a:p>
            <a:r>
              <a:rPr lang="en-US" dirty="0" smtClean="0"/>
              <a:t>Use available public databases</a:t>
            </a:r>
          </a:p>
        </p:txBody>
      </p:sp>
      <p:pic>
        <p:nvPicPr>
          <p:cNvPr id="38914" name="Picture 2" descr="Functional genomic experiments"/>
          <p:cNvPicPr>
            <a:picLocks noChangeAspect="1" noChangeArrowheads="1"/>
          </p:cNvPicPr>
          <p:nvPr/>
        </p:nvPicPr>
        <p:blipFill>
          <a:blip r:embed="rId2"/>
          <a:srcRect b="11962"/>
          <a:stretch>
            <a:fillRect/>
          </a:stretch>
        </p:blipFill>
        <p:spPr bwMode="auto">
          <a:xfrm>
            <a:off x="200017" y="5191887"/>
            <a:ext cx="6400800" cy="1682496"/>
          </a:xfrm>
          <a:prstGeom prst="rect">
            <a:avLst/>
          </a:prstGeom>
          <a:noFill/>
        </p:spPr>
      </p:pic>
      <p:pic>
        <p:nvPicPr>
          <p:cNvPr id="5" name="Picture 4" descr="networ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9825" y="3803904"/>
            <a:ext cx="857248" cy="857248"/>
          </a:xfrm>
          <a:prstGeom prst="rect">
            <a:avLst/>
          </a:prstGeom>
        </p:spPr>
      </p:pic>
      <p:pic>
        <p:nvPicPr>
          <p:cNvPr id="6" name="Picture 2" descr="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0417" y="3880104"/>
            <a:ext cx="533408" cy="533408"/>
          </a:xfrm>
          <a:prstGeom prst="rect">
            <a:avLst/>
          </a:prstGeom>
        </p:spPr>
      </p:pic>
      <p:pic>
        <p:nvPicPr>
          <p:cNvPr id="7" name="Picture 5" descr="ortholog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2625" y="3194304"/>
            <a:ext cx="700088" cy="784947"/>
          </a:xfrm>
          <a:prstGeom prst="rect">
            <a:avLst/>
          </a:prstGeom>
        </p:spPr>
      </p:pic>
      <p:pic>
        <p:nvPicPr>
          <p:cNvPr id="8" name="Picture 3" descr="enzym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625" y="3880104"/>
            <a:ext cx="416984" cy="434043"/>
          </a:xfrm>
          <a:prstGeom prst="rect">
            <a:avLst/>
          </a:prstGeom>
        </p:spPr>
      </p:pic>
      <p:pic>
        <p:nvPicPr>
          <p:cNvPr id="9" name="Picture 2" descr="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6617" y="3956304"/>
            <a:ext cx="533408" cy="533408"/>
          </a:xfrm>
          <a:prstGeom prst="rect">
            <a:avLst/>
          </a:prstGeom>
        </p:spPr>
      </p:pic>
      <p:pic>
        <p:nvPicPr>
          <p:cNvPr id="10" name="Picture 2" descr="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2817" y="4032504"/>
            <a:ext cx="533408" cy="533408"/>
          </a:xfrm>
          <a:prstGeom prst="rect">
            <a:avLst/>
          </a:prstGeom>
        </p:spPr>
      </p:pic>
      <p:cxnSp>
        <p:nvCxnSpPr>
          <p:cNvPr id="12" name="מחבר ישר 11"/>
          <p:cNvCxnSpPr/>
          <p:nvPr/>
        </p:nvCxnSpPr>
        <p:spPr>
          <a:xfrm rot="16200000" flipV="1">
            <a:off x="1152525" y="4451604"/>
            <a:ext cx="1143000" cy="609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>
          <a:xfrm flipV="1">
            <a:off x="3324225" y="4337304"/>
            <a:ext cx="114300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 descr="https://encrypted-tbn2.gstatic.com/images?q=tbn:ANd9GcRevGAEXQ55nQpgCCQddHkIUcTuoXJRco_uBjHro5xHSey8V6DO9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6425" y="4565904"/>
            <a:ext cx="742950" cy="388252"/>
          </a:xfrm>
          <a:prstGeom prst="rect">
            <a:avLst/>
          </a:prstGeom>
          <a:noFill/>
        </p:spPr>
      </p:pic>
      <p:pic>
        <p:nvPicPr>
          <p:cNvPr id="20" name="Picture 3" descr="Metabolism_790px_partly_label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4625" y="4794504"/>
            <a:ext cx="788904" cy="400194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67025" y="3346704"/>
            <a:ext cx="1066800" cy="31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616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215423" y="-15784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cs typeface="Corbel Regular" charset="0"/>
              </a:rPr>
              <a:t>Module guided ranking</a:t>
            </a:r>
            <a:endParaRPr lang="he-IL" sz="2800" dirty="0">
              <a:cs typeface="Corbel Regular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862AF44D-6AC5-B340-ACC7-6AC126BF70B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MORPHworkfl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52" y="24800"/>
            <a:ext cx="7596741" cy="5189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7000" y="4800600"/>
            <a:ext cx="251460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Score normalization</a:t>
            </a:r>
          </a:p>
          <a:p>
            <a:pPr algn="ctr"/>
            <a:endParaRPr lang="en-US" sz="2000" b="1" dirty="0" smtClean="0"/>
          </a:p>
          <a:p>
            <a:pPr algn="ctr"/>
            <a:endParaRPr lang="en-US" sz="20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5247967"/>
            <a:ext cx="1524000" cy="46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 descr="http://1.salford-systems.com/Portals/160602/images/leave%20one%20out-01.jpg"/>
          <p:cNvPicPr>
            <a:picLocks noChangeAspect="1" noChangeArrowheads="1"/>
          </p:cNvPicPr>
          <p:nvPr/>
        </p:nvPicPr>
        <p:blipFill>
          <a:blip r:embed="rId5" cstate="print"/>
          <a:srcRect t="6667" b="24444"/>
          <a:stretch>
            <a:fillRect/>
          </a:stretch>
        </p:blipFill>
        <p:spPr bwMode="auto">
          <a:xfrm>
            <a:off x="1835671" y="5562600"/>
            <a:ext cx="2507729" cy="1295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629694" y="597857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Tzfadia</a:t>
            </a:r>
            <a:r>
              <a:rPr lang="en-US" dirty="0" smtClean="0"/>
              <a:t> et al., 2012; Plant Cell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597"/>
            <a:ext cx="9144000" cy="980728"/>
          </a:xfrm>
        </p:spPr>
        <p:txBody>
          <a:bodyPr>
            <a:noAutofit/>
          </a:bodyPr>
          <a:lstStyle/>
          <a:p>
            <a:r>
              <a:rPr lang="en-US" sz="2500" b="0" dirty="0" smtClean="0">
                <a:cs typeface="Corbel Regular" charset="0"/>
              </a:rPr>
              <a:t>Real Pathways Vs Random Selected Gene Sets</a:t>
            </a:r>
            <a:endParaRPr lang="he-IL" sz="2500" b="0" dirty="0">
              <a:cs typeface="Corbel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862AF44D-6AC5-B340-ACC7-6AC126BF70B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 descr="newFigure.png"/>
          <p:cNvPicPr/>
          <p:nvPr/>
        </p:nvPicPr>
        <p:blipFill>
          <a:blip r:embed="rId2" cstate="print"/>
          <a:srcRect t="7737"/>
          <a:stretch>
            <a:fillRect/>
          </a:stretch>
        </p:blipFill>
        <p:spPr>
          <a:xfrm>
            <a:off x="447675" y="1076325"/>
            <a:ext cx="838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828800"/>
            <a:ext cx="7851648" cy="1828800"/>
          </a:xfrm>
        </p:spPr>
        <p:txBody>
          <a:bodyPr>
            <a:noAutofit/>
          </a:bodyPr>
          <a:lstStyle/>
          <a:p>
            <a:pPr lvl="0" algn="ctr" fontAlgn="base">
              <a:spcAft>
                <a:spcPct val="0"/>
              </a:spcAft>
            </a:pPr>
            <a:r>
              <a:rPr lang="en-US" b="0" dirty="0" smtClean="0">
                <a:latin typeface="Corbel Regular" charset="0"/>
                <a:cs typeface="Corbel Regular" charset="0"/>
              </a:rPr>
              <a:t>Comparative Genomics</a:t>
            </a:r>
            <a:br>
              <a:rPr lang="en-US" b="0" dirty="0" smtClean="0">
                <a:latin typeface="Corbel Regular" charset="0"/>
                <a:cs typeface="Corbel Regular" charset="0"/>
              </a:rPr>
            </a:br>
            <a:r>
              <a:rPr lang="en-US" b="0" dirty="0" smtClean="0">
                <a:latin typeface="Corbel Regular" charset="0"/>
                <a:cs typeface="Corbel Regular" charset="0"/>
              </a:rPr>
              <a:t>Co-expression Framework</a:t>
            </a:r>
            <a:endParaRPr lang="en-US" sz="4400" b="0" dirty="0" smtClean="0">
              <a:latin typeface="Corbel Regular" charset="0"/>
              <a:cs typeface="Corbel Regular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82" y="3968129"/>
            <a:ext cx="3307679" cy="2215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99198" y="12510"/>
            <a:ext cx="8153400" cy="99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Co-expression</a:t>
            </a:r>
            <a:endParaRPr lang="en-US" dirty="0">
              <a:latin typeface="+mn-lt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99198" y="1003110"/>
            <a:ext cx="8153400" cy="914400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Co-expression: </a:t>
            </a:r>
            <a:r>
              <a:rPr lang="en-US" sz="2600" dirty="0" smtClean="0"/>
              <a:t>measure correlation between genes</a:t>
            </a:r>
          </a:p>
          <a:p>
            <a:endParaRPr lang="en-US" dirty="0"/>
          </a:p>
        </p:txBody>
      </p:sp>
      <p:sp>
        <p:nvSpPr>
          <p:cNvPr id="4" name="Rectangle 3" descr="10%"/>
          <p:cNvSpPr>
            <a:spLocks noChangeArrowheads="1"/>
          </p:cNvSpPr>
          <p:nvPr/>
        </p:nvSpPr>
        <p:spPr bwMode="auto">
          <a:xfrm>
            <a:off x="6830262" y="2298510"/>
            <a:ext cx="2071688" cy="3124200"/>
          </a:xfrm>
          <a:prstGeom prst="rect">
            <a:avLst/>
          </a:prstGeom>
          <a:pattFill prst="pct10">
            <a:fgClr>
              <a:srgbClr val="336699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rtl="0"/>
            <a:r>
              <a:rPr lang="en-US" sz="2400" b="1" dirty="0"/>
              <a:t>Expression </a:t>
            </a:r>
            <a:br>
              <a:rPr lang="en-US" sz="2400" b="1" dirty="0"/>
            </a:br>
            <a:r>
              <a:rPr lang="en-US" sz="2400" b="1" dirty="0" smtClean="0"/>
              <a:t>levels:</a:t>
            </a:r>
          </a:p>
          <a:p>
            <a:pPr algn="ctr" rtl="0"/>
            <a:r>
              <a:rPr lang="en-US" sz="2400" b="1" dirty="0" smtClean="0"/>
              <a:t> mRNA </a:t>
            </a:r>
          </a:p>
          <a:p>
            <a:pPr algn="ctr" rtl="0"/>
            <a:r>
              <a:rPr lang="en-US" sz="2400" b="1" dirty="0" smtClean="0"/>
              <a:t>abundance</a:t>
            </a:r>
            <a:endParaRPr lang="en-US" sz="2400" b="1" dirty="0"/>
          </a:p>
        </p:txBody>
      </p:sp>
      <p:grpSp>
        <p:nvGrpSpPr>
          <p:cNvPr id="15" name="קבוצה 14"/>
          <p:cNvGrpSpPr/>
          <p:nvPr/>
        </p:nvGrpSpPr>
        <p:grpSpPr>
          <a:xfrm>
            <a:off x="6830262" y="1882585"/>
            <a:ext cx="2071688" cy="369332"/>
            <a:chOff x="6843712" y="2479675"/>
            <a:chExt cx="2071688" cy="36933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843712" y="2479675"/>
              <a:ext cx="117852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rtl="0"/>
              <a:r>
                <a:rPr lang="en-US" sz="1800" dirty="0"/>
                <a:t>conditions</a:t>
              </a:r>
              <a:endParaRPr lang="en-US" sz="2400" dirty="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8569325" y="2667000"/>
              <a:ext cx="34607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 wrap="none" anchor="ctr"/>
            <a:lstStyle/>
            <a:p>
              <a:endParaRPr lang="he-IL" dirty="0"/>
            </a:p>
          </p:txBody>
        </p:sp>
      </p:grpSp>
      <p:grpSp>
        <p:nvGrpSpPr>
          <p:cNvPr id="16" name="קבוצה 15"/>
          <p:cNvGrpSpPr/>
          <p:nvPr/>
        </p:nvGrpSpPr>
        <p:grpSpPr>
          <a:xfrm>
            <a:off x="6308253" y="2801748"/>
            <a:ext cx="672822" cy="1706562"/>
            <a:chOff x="6321703" y="3398838"/>
            <a:chExt cx="672822" cy="1706562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 rot="16200000">
              <a:off x="6130304" y="3711853"/>
              <a:ext cx="75212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rtl="0"/>
              <a:r>
                <a:rPr lang="en-US" sz="1800" dirty="0"/>
                <a:t>genes</a:t>
              </a:r>
              <a:endParaRPr lang="en-US" sz="2400" dirty="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6583362" y="4343400"/>
              <a:ext cx="1588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 wrap="none" anchor="ctr"/>
            <a:lstStyle/>
            <a:p>
              <a:endParaRPr lang="he-IL" dirty="0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810375" y="3398838"/>
              <a:ext cx="1841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rtl="0"/>
              <a:endParaRPr lang="he-IL" sz="2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7550" y="3974910"/>
            <a:ext cx="6019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We assume that co-regulated genes are co-expressed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Co-expression depends on the conditions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000" dirty="0" smtClean="0"/>
              <a:t>Co-expressed genes in leafs are not necessarily co-expressed in seeds</a:t>
            </a:r>
            <a:endParaRPr lang="en-US" sz="2400" dirty="0"/>
          </a:p>
        </p:txBody>
      </p:sp>
      <p:pic>
        <p:nvPicPr>
          <p:cNvPr id="14" name="Picture 2" descr="http://atted.jp/overview/img_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6750" y="1993710"/>
            <a:ext cx="3856889" cy="195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72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Chart1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64" y="-186423"/>
            <a:ext cx="4528768" cy="7044423"/>
          </a:xfrm>
          <a:prstGeom prst="rect">
            <a:avLst/>
          </a:prstGeom>
        </p:spPr>
      </p:pic>
      <p:pic>
        <p:nvPicPr>
          <p:cNvPr id="5" name="Picture 4" descr="C:\Users\lab\Documents\GAMEproject\ExpandedNET\EXTENDED_GAME_NET\Tomato_Chr12_new_1.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2665"/>
          <a:stretch/>
        </p:blipFill>
        <p:spPr bwMode="auto">
          <a:xfrm>
            <a:off x="3989070" y="5102394"/>
            <a:ext cx="2428145" cy="1755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6" name="Picture 1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85" y="6049250"/>
            <a:ext cx="421441" cy="30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70" y="5348667"/>
            <a:ext cx="542545" cy="76504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1250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08" y="6113716"/>
            <a:ext cx="362268" cy="31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1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58" y="921991"/>
            <a:ext cx="7238009" cy="4847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-32658" y="18866"/>
            <a:ext cx="9144000" cy="1056941"/>
          </a:xfrm>
        </p:spPr>
        <p:txBody>
          <a:bodyPr>
            <a:normAutofit/>
          </a:bodyPr>
          <a:lstStyle/>
          <a:p>
            <a:pPr algn="ctr" rtl="0"/>
            <a:r>
              <a:rPr lang="en-US" sz="2800" b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Corbel Regular" charset="0"/>
              </a:rPr>
              <a:t>Comparative Genomics Co-expression Network</a:t>
            </a:r>
            <a:br>
              <a:rPr lang="en-US" sz="2800" b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Corbel Regular" charset="0"/>
              </a:rPr>
            </a:br>
            <a:endParaRPr lang="en-US" sz="2200" b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Corbel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1083" y="5953728"/>
            <a:ext cx="40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cs typeface="Corbel Regular" charset="0"/>
              </a:rPr>
              <a:t>Itkin</a:t>
            </a:r>
            <a:r>
              <a:rPr lang="en-US" dirty="0" smtClean="0">
                <a:cs typeface="Corbel Regular" charset="0"/>
              </a:rPr>
              <a:t> et al., 2013; Science</a:t>
            </a:r>
            <a:endParaRPr lang="en-US" dirty="0">
              <a:cs typeface="Corbe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WGCNA</a:t>
            </a:r>
            <a:endParaRPr lang="en-US" sz="2800" dirty="0"/>
          </a:p>
        </p:txBody>
      </p:sp>
      <p:pic>
        <p:nvPicPr>
          <p:cNvPr id="4" name="Content Placeholder 3" descr="newGATxnCor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" b="5613"/>
          <a:stretch>
            <a:fillRect/>
          </a:stretch>
        </p:blipFill>
        <p:spPr>
          <a:xfrm>
            <a:off x="254000" y="952499"/>
            <a:ext cx="8153400" cy="4495800"/>
          </a:xfrm>
        </p:spPr>
      </p:pic>
      <p:sp>
        <p:nvSpPr>
          <p:cNvPr id="5" name="TextBox 4"/>
          <p:cNvSpPr txBox="1"/>
          <p:nvPr/>
        </p:nvSpPr>
        <p:spPr>
          <a:xfrm>
            <a:off x="3502025" y="55816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metabolites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9575" y="2877234"/>
            <a:ext cx="101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60066"/>
                </a:solidFill>
              </a:rPr>
              <a:t>Gene Clusters</a:t>
            </a:r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FF718FE-0A63-4350-8613-4EA9944B22F5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576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MOFA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274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96" y="857251"/>
            <a:ext cx="24223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TOP DRIVERS FACTOR 1</a:t>
            </a:r>
            <a:br>
              <a:rPr lang="en-US" sz="1350" dirty="0"/>
            </a:br>
            <a:r>
              <a:rPr lang="en-US" sz="1350" dirty="0"/>
              <a:t>TRANSCRIPTOME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92" y="1596483"/>
            <a:ext cx="7483309" cy="39487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MOFA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350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51" y="1033810"/>
            <a:ext cx="24223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TOP DRIVERS FACTOR 1</a:t>
            </a:r>
            <a:br>
              <a:rPr lang="en-US" sz="1350" dirty="0"/>
            </a:br>
            <a:r>
              <a:rPr lang="en-US" sz="1350" dirty="0"/>
              <a:t>METABOLOME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92" y="1518557"/>
            <a:ext cx="4305758" cy="40467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MOFA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372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BIG </a:t>
            </a:r>
            <a:r>
              <a:rPr lang="en-US" sz="3400" smtClean="0"/>
              <a:t>DATA &amp; </a:t>
            </a:r>
            <a:r>
              <a:rPr lang="en-US" sz="3400" dirty="0"/>
              <a:t>D</a:t>
            </a:r>
            <a:r>
              <a:rPr lang="en-US" sz="3400" dirty="0" smtClean="0"/>
              <a:t>ata Integration 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FF718FE-0A63-4350-8613-4EA9944B22F5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16" y="1417638"/>
            <a:ext cx="3655424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7" y="1417638"/>
            <a:ext cx="3827333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229" y="4804073"/>
            <a:ext cx="788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Generation Sequencing (NGS, 2</a:t>
            </a:r>
            <a:r>
              <a:rPr lang="en-US" baseline="30000" dirty="0" smtClean="0"/>
              <a:t>nd</a:t>
            </a:r>
            <a:r>
              <a:rPr lang="en-US" dirty="0" smtClean="0"/>
              <a:t> en 3</a:t>
            </a:r>
            <a:r>
              <a:rPr lang="en-US" baseline="30000" dirty="0" smtClean="0"/>
              <a:t>rd</a:t>
            </a:r>
            <a:r>
              <a:rPr lang="en-US" dirty="0" smtClean="0"/>
              <a:t> generation) is THE revolution of the 21 century =&gt; changing biology!!!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3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362" y="1028701"/>
            <a:ext cx="24223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TOP DRIVERS FACTOR 1</a:t>
            </a:r>
            <a:r>
              <a:rPr lang="en-US" sz="1350"/>
              <a:t/>
            </a:r>
            <a:br>
              <a:rPr lang="en-US" sz="1350"/>
            </a:br>
            <a:r>
              <a:rPr lang="en-US" sz="1350"/>
              <a:t>PROTEOME</a:t>
            </a:r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423224"/>
            <a:ext cx="8360228" cy="441145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MOFA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2144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80" y="857250"/>
            <a:ext cx="513419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0729" y="1690007"/>
            <a:ext cx="13149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TOP </a:t>
            </a:r>
            <a:r>
              <a:rPr lang="en-US" sz="1350"/>
              <a:t>GO terms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MOFA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096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FF718FE-0A63-4350-8613-4EA9944B22F5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/>
              <a:t>Mixomics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25" y="0"/>
            <a:ext cx="5969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1219200"/>
            <a:ext cx="35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sPLS</a:t>
            </a:r>
            <a:r>
              <a:rPr lang="en-US" dirty="0"/>
              <a:t> (sparse Partial Least Squares)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5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FF718FE-0A63-4350-8613-4EA9944B22F5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 cap="all" baseline="0">
                <a:solidFill>
                  <a:srgbClr val="1B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INTLIM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r="6511" b="10373"/>
          <a:stretch/>
        </p:blipFill>
        <p:spPr>
          <a:xfrm>
            <a:off x="2327275" y="0"/>
            <a:ext cx="6886448" cy="5000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73" y="4555214"/>
            <a:ext cx="2571750" cy="22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FF718FE-0A63-4350-8613-4EA9944B22F5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23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Biological networks</a:t>
            </a:r>
            <a:endParaRPr lang="en-US" sz="28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53400" cy="1371600"/>
          </a:xfrm>
        </p:spPr>
        <p:txBody>
          <a:bodyPr/>
          <a:lstStyle/>
          <a:p>
            <a:r>
              <a:rPr lang="en-US" sz="2400" dirty="0" smtClean="0"/>
              <a:t>Nodes: genes/proteins or other molecules</a:t>
            </a:r>
          </a:p>
          <a:p>
            <a:r>
              <a:rPr lang="en-US" sz="2400" dirty="0" smtClean="0"/>
              <a:t>Edges based on evidence for interaction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5" name="Group 16"/>
          <p:cNvGrpSpPr/>
          <p:nvPr/>
        </p:nvGrpSpPr>
        <p:grpSpPr>
          <a:xfrm>
            <a:off x="3162300" y="3352800"/>
            <a:ext cx="4152900" cy="3090928"/>
            <a:chOff x="381000" y="2974777"/>
            <a:chExt cx="4152900" cy="3090928"/>
          </a:xfrm>
        </p:grpSpPr>
        <p:pic>
          <p:nvPicPr>
            <p:cNvPr id="6" name="Picture 2" descr="http://www.nature.com/nature/journal/v474/n7351/images/nature10110-f2.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" y="3505200"/>
              <a:ext cx="2514600" cy="2094614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638300" y="5757928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Voineagu et al. 2011 Nature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0" y="2974777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Gene co-expression</a:t>
              </a:r>
              <a:endParaRPr lang="en-US" dirty="0"/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155574" y="3352800"/>
            <a:ext cx="3159125" cy="2407545"/>
            <a:chOff x="3124199" y="2971800"/>
            <a:chExt cx="3159125" cy="2407545"/>
          </a:xfrm>
        </p:grpSpPr>
        <p:pic>
          <p:nvPicPr>
            <p:cNvPr id="10" name="Picture 18" descr="http://t3.gstatic.com/images?q=tbn:ANd9GcQwBYq-qMFg7OpCMdYjFIc-7uVbcK0YBY_2v3AdyL3uzvQpYsP7k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4200" y="3886200"/>
              <a:ext cx="2514600" cy="149314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3124199" y="2971800"/>
              <a:ext cx="315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Protein-protein interactions</a:t>
              </a:r>
              <a:endParaRPr lang="en-US" dirty="0"/>
            </a:p>
          </p:txBody>
        </p:sp>
      </p:grpSp>
      <p:pic>
        <p:nvPicPr>
          <p:cNvPr id="17" name="Picture 9" descr="networ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5225" y="3722132"/>
            <a:ext cx="2294691" cy="2294691"/>
          </a:xfrm>
          <a:prstGeom prst="rect">
            <a:avLst/>
          </a:prstGeom>
        </p:spPr>
      </p:pic>
      <p:sp>
        <p:nvSpPr>
          <p:cNvPr id="5124" name="AutoShape 4" descr="data:image/jpeg;base64,/9j/4AAQSkZJRgABAQAAAQABAAD/2wCEAAkGBxQTEhURExQWExUUFBgZGBgXFhUWGBoYGRcaGBYXGRUaHigsGxwlHB8fIT0tJSkrLi4vGB8zRDMtQygtMisBCgoKBQUFDgUFDisZExkrKysrKysrKysrKysrKysrKysrKysrKysrKysrKysrKysrKysrKysrKysrKysrKysrK//AABEIAIQAqQMBIgACEQEDEQH/xAAcAAEAAQUBAQAAAAAAAAAAAAAABgIDBAUHAQj/xAA/EAACAQMCAwYDAwoFBQEAAAABAgMABBESIQUxQQYHE1FhcSKBkRQyoSNCU2JykqKxwdEzUoLh8DREg5OjFf/EABQBAQAAAAAAAAAAAAAAAAAAAAD/xAAUEQEAAAAAAAAAAAAAAAAAAAAA/9oADAMBAAIRAxEAPwDuNKUoFKUoFKUoLV1cpGpeRlRVGSzEKB7k1bg4hE5cJIjGPGvDA6cjI1eW3nWB2r4c9xB9nTAEkkYkJOCIQ4aXHqVBHzrSS9n52kkJVfDe7jYoGA128UQWOPyx4g1kHmCRQSyC9jcFkkR1XmVZWA2zuQdtt61vDeNeLNcjVH4FvoXxAfzymuQFs4wqlfLn6VrJuC3HjC4wreJcK8kWrSBHFEywLqx8REhDn5YzpGcKHgF1iIyr/wB1PPMsToCzsx8B/iGCqKAMc8qrbYoJc3E4QquZowrEhW1rpJHMA53xg/SsuotccDk12/hRrGIZMlteoNHLk3SODu2onI/WAPSpTQKUpQKUpQKUpQKUpQKUpQKUpQKUpQKUpQKUq1IcnSP9R9PLPmf+dKCoSAgnoM/PHlVSsCMjcUAxtVtoyDlfmOh/saC7So9a9srWS+bhyv8Al0j1EdMj70eergb48vY4kNApSlApSlApSlApSlApSlApSlApSlApSrF9ceHG8gVnKqSFUZZj0UDzJ2+dBqYe1ds91LYrIPtEWMods5UNlT1xncc63caYGPqfM+dc37J92Ci4PEuIHxbt5PFCKT4cTZyMdXK8t9tuvOulUChpSg53xfumtmmF5aSSWlyr61YMXQvnOWRt9+uGAwTtU9sTIUXxQokx8Wk5XPmM9Dz+dXia5p3y9vDZW6xWk0YuJHw2GVnjTBJbRvjJ2yR50HTKV8591PeLfHiENtPM08Vw2gh9ypIOGU9N+fTGa+jKBSlKBSlKBSlKBSlKBSlKBSlKBWBBxq3eQwpPE8o5osiFx7qDmtT3ktMOGXZt9XieCcac6tP5+nHXTmvkvhckomjMBYTa18PT97Xn4ceuaD7ZrU8T7S2ludM1xEjHkmoFz+zGMs3yFQRdl1cWXih07uSR4A23OLE/d981c7L9reGPeLbWC28USqXeUosJkc7LGgcBmPUn0Hnmgkw7WtL/ANLZXU4P57ILaP31TlSR7An0p4XFJvvSW1mvURq9zJjzDvpUH3Q1JUcEZBBHmDmqqCMDsXG+91cXN2fJ5THH/wCqHQCPQ5qjtB2GsZrN7YwJDGAXBiVY2VgM6gQP55FSqtF27uCnDrtlOGNvIq/tupRP4iKDnnYHutjS2gv4p5I7x40lidgpSMsuSpjx8SkHScnOOWK6BwLtCXkNpcp4F2ozozlJV/SQv+evmOa8iK2/DIBHDHGBgJGq48sKBWNx3gkV0gSQEFTqjkU6ZI3HJ0ccj+B5HIOKDZUqK8P43LbSLacQIyx0w3QGI5j0WTG0U3ocKx5c9IlVApSlApSlApSlApSlApSlANaq17N2kcvjx20CSnPxrEgbfmdQFbWvCaDA47w+O4he3lXWko0lclc5/WG4xzqL9jO7W2sUuImC3Mc7qQJUViFC40nOx3JPIdKmUIydZ68h5D+5/tV1mxudqCNSdhrMHVEslqRuDbzSwqPURq2j+GsS0sLgs4tOKPKIzgpNFFOgP+VpUVWJ6415GR5io33k9kL+9u4fs9xKtrMwWVNZVYgBlpAo5gr0O+r326PwThMVpAltAoSONcAD8ST1JO5PUmg0xu+KRfet7a6A5mGVoXPtHKCo+clR/tv2lZrZYJ7S5tTJc24YsglTSs6SNh4C+olVOwGTXRmYDcnFRbtMxkvOHRDOPHklbOwxHBJpOPR2Wg2Fh2sspjpS5iL/AORm0P8AON8EfMVF+9HtdeWKwy2SRTJI/htqR3IkP+GAUYA53GOecVM7zg8MwxPFHMPJ0Vl/dI3+ea003YGzJDRrJblSCvgTSxqpHIiMNpH7tBi9neF3t1CW4s0ZWVd7RI0CKDy1ucsWHPZhj1r1bqbhnwzs89jnCzHLS246LN1eIcte5G2fOsr/APDvY/8AB4izjotzDFKAP2k0Mfm1ePd8TTIktbe6XBH5GYxu3vHMukD/AFmgksUgYBlIZSMgg5BB5EGq64N2z7X3PCgIrOOayWcMfBnSKRImB3NswZhpOfukFR0ArYdz3eddXd19ivCspdGZJAqowKjUVYIACNOemduudg7TSlKBSlKBSlY15fpEYw5IMrhEwrHLEEgbDbYHn5UGTSlKBVl/iOnoPvevkv8AX6edXWzg459M+dWUBHwr82Pn19zQXJJMbcz0A5/7VSseTltz0HQf3PrVKsBsMseuNz8zVWljzOPRf70FTyAc+flzP0qnLH9Ueu5+nSq0QDkP+ep61VQW1iA35nzO5/2+VR2b4+Lxj9BYuT/55VCn/wCTfWpNUZ4IdfEr+T9EtvAPYRmY/jJQSalKUClKUER7w+wcPFIkV2MUsZOiQDOAfvKR1B2+lafux7tIOHsboTfaZSGRX06UUasPpXJ3yMZz0PnUs7ZcdWysprpj/hodI83OyKPdiKjHcdxg3HDFDNqeKWRW8/icyDP734UHQaUpQKUpQQuy49NLrudYSKJpmMKlHkaOIOoQx4yrkjJywwQFwedW7HiP2q8tMyK5jtnuWVcGPxJMRxBGAydKmUE58qmyxgZIAGeeBz96x76yWRCn3cgbrjOzBgPUZHI7HeggvDO0twbaTiBlWaOK2+KMPDpNyXOT8AJSNRgfEwON8bZOznvLlbed/tUfiuoEAJj0h0Uu+ZNOAWG2PiC6Rud6kNlwlUlkmPxSSqisdKqCqatOQOZ+I7nfkOlZyxgDAAAHIY2+lBhcDufFgjly5EiBx4gCuAw1BWAA3GcculZUoX849OWf5jr/ACq7SgtiRR6Y9PLavfF9D16HpVdKC34nkpPPyHL3IrmPbPtlxK24oLW0t/tMbwo4jKbjJdSfEU/CCVP3q6lXmkZz186DUdnry7kQNdW8ducclmMjfNQgA/ePtWD2G+IXc/Sa+nIPpGRCPxQ1I5n0qzeQJ+gqP93iY4dbt+lVpj7zu0x/F6CR0pSgUpSgtXMSspDKrDnhgCNverVhw+KIfko0j1YzoVVztzJAGfnWRKdj7e3416vKg9pSlApSlApSlApSlApSlApSlApSlBpO21yY+H3bjZhbS6f2ihCfxEVsOEW4jgijAwEjRQPZQK+fe9fvJunuprOJhHbxOFI0gs5Qg5YkbDUOQxyrq3dR2yfiNkZZgFlicpIRsrbBgwHTY/hQTelc+7Z97NpY5RVeebooUonnvIw5ewJ3Fb3sD2ja/sYrtkCtIZMqvIaZHUAE+gH1oJJSrepui/U4/kDTDeYHyJ/HIoKpRscf0/rVVaDtjcyJb6YXxNNLFFGdhhnkGo/KPUfZa0acckXx9M2oNxBLYSPgiELGBM55AZdXUA9WXzwQndYsF+jyyQjOuIKW2IHx5K4bkeVRVOPukoR5NME9yVhlkxkxxwhn0bDUXkyF8xkjO1avh3HSqiSN1zf3s+ZJJFTTHACiJqIwrlUXbBIGrYkUHSKVCrziE0bWqG58XUdEyphZczNmGVFKnWqYKkYHwnUeVTPT6mgqpSlApSlApSlApSlApSlB89d/XZqCK6iuIwyvdN+UGRpyMDUBjYn3x6V2LsB2fhsrKOKEHDDWxYgszMBkkgD0HsKUoJBLErAqwDA8wQCD7g1bsrKOJdESLGuSdKKFXJ3JwPM0pQX6UpQK8ApSg9rzSPIV5SgqpSl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6" name="Picture 6" descr="http://mathworld.wolfram.com/images/eps-gif/GraphNodesEdges_1000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1810917"/>
            <a:ext cx="1524000" cy="119332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417129" y="3352800"/>
            <a:ext cx="21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Metabolic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06" y="158413"/>
            <a:ext cx="6685665" cy="576952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2171" y="702255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Omics 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191" y="5858267"/>
            <a:ext cx="560671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Corbel Regular" charset="0"/>
              </a:rPr>
              <a:t>(</a:t>
            </a:r>
            <a:r>
              <a:rPr lang="en-US" sz="1350" dirty="0" err="1">
                <a:latin typeface="Corbel Regular" charset="0"/>
              </a:rPr>
              <a:t>Gligorijević</a:t>
            </a:r>
            <a:r>
              <a:rPr lang="en-US" sz="1350" dirty="0">
                <a:latin typeface="Corbel Regular" charset="0"/>
              </a:rPr>
              <a:t> and </a:t>
            </a:r>
            <a:r>
              <a:rPr lang="en-US" sz="1350" dirty="0" err="1">
                <a:latin typeface="Corbel Regular" charset="0"/>
              </a:rPr>
              <a:t>Pržulj</a:t>
            </a:r>
            <a:r>
              <a:rPr lang="en-US" sz="1350" dirty="0">
                <a:latin typeface="Corbel Regular" charset="0"/>
              </a:rPr>
              <a:t>, 2015; </a:t>
            </a:r>
            <a:r>
              <a:rPr lang="en-US" sz="1350" dirty="0"/>
              <a:t>Journal of the Royal Society Interface)</a:t>
            </a:r>
          </a:p>
          <a:p>
            <a:endParaRPr lang="en-US" sz="1350" dirty="0">
              <a:latin typeface="Corbe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18" y="271374"/>
            <a:ext cx="3374895" cy="2673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01" y="271373"/>
            <a:ext cx="3000699" cy="267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7" y="3639685"/>
            <a:ext cx="3941918" cy="3090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07" y="3639685"/>
            <a:ext cx="3471824" cy="3262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43" y="3076350"/>
            <a:ext cx="1885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BEFORE NORM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55984" y="3076350"/>
            <a:ext cx="1885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AFTER NORM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06980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 smtClean="0"/>
              <a:t>Preprocessing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8593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60575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dirty="0" err="1" smtClean="0">
                <a:solidFill>
                  <a:srgbClr val="1313E3"/>
                </a:solidFill>
              </a:rPr>
              <a:t>EXP</a:t>
            </a:r>
            <a:r>
              <a:rPr lang="en-US" sz="4000" b="1" dirty="0" err="1" smtClean="0">
                <a:solidFill>
                  <a:schemeClr val="tx1"/>
                </a:solidFill>
              </a:rPr>
              <a:t>ression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rgbClr val="1313E3"/>
                </a:solidFill>
              </a:rPr>
              <a:t>AN</a:t>
            </a:r>
            <a:r>
              <a:rPr lang="en-US" sz="4000" b="1" dirty="0" err="1" smtClean="0">
                <a:solidFill>
                  <a:schemeClr val="tx1"/>
                </a:solidFill>
              </a:rPr>
              <a:t>alyzer</a:t>
            </a:r>
            <a:r>
              <a:rPr lang="en-US" sz="4000" b="1" dirty="0" smtClean="0">
                <a:solidFill>
                  <a:schemeClr val="tx1"/>
                </a:solidFill>
              </a:rPr>
              <a:t> and </a:t>
            </a:r>
            <a:r>
              <a:rPr lang="en-US" sz="4000" b="1" dirty="0" err="1" smtClean="0">
                <a:solidFill>
                  <a:srgbClr val="1313E3"/>
                </a:solidFill>
              </a:rPr>
              <a:t>D</a:t>
            </a:r>
            <a:r>
              <a:rPr lang="en-US" sz="4000" b="1" dirty="0" err="1" smtClean="0">
                <a:solidFill>
                  <a:schemeClr val="tx1"/>
                </a:solidFill>
              </a:rPr>
              <a:t>isplay</a:t>
            </a:r>
            <a:r>
              <a:rPr lang="en-US" sz="4000" b="1" dirty="0" err="1" smtClean="0">
                <a:solidFill>
                  <a:srgbClr val="1313E3"/>
                </a:solidFill>
              </a:rPr>
              <a:t>ER</a:t>
            </a:r>
            <a:endParaRPr lang="en-US" sz="4000" b="1" dirty="0" smtClean="0">
              <a:solidFill>
                <a:srgbClr val="1313E3"/>
              </a:solidFill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05200"/>
            <a:ext cx="2519363" cy="193357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err="1" smtClean="0">
                <a:solidFill>
                  <a:schemeClr val="tx1"/>
                </a:solidFill>
              </a:rPr>
              <a:t>Adi</a:t>
            </a:r>
            <a:r>
              <a:rPr lang="en-US" sz="2000" b="1" i="1" dirty="0" smtClean="0">
                <a:solidFill>
                  <a:schemeClr val="tx1"/>
                </a:solidFill>
              </a:rPr>
              <a:t> </a:t>
            </a:r>
            <a:r>
              <a:rPr lang="en-US" sz="2000" b="1" i="1" dirty="0" err="1" smtClean="0">
                <a:solidFill>
                  <a:schemeClr val="tx1"/>
                </a:solidFill>
              </a:rPr>
              <a:t>Maron</a:t>
            </a:r>
            <a:r>
              <a:rPr lang="en-US" sz="2000" b="1" i="1" dirty="0" smtClean="0">
                <a:solidFill>
                  <a:schemeClr val="tx1"/>
                </a:solidFill>
              </a:rPr>
              <a:t>-Katz</a:t>
            </a: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smtClean="0">
                <a:solidFill>
                  <a:schemeClr val="tx1"/>
                </a:solidFill>
              </a:rPr>
              <a:t>Igor </a:t>
            </a:r>
            <a:r>
              <a:rPr lang="en-US" sz="2000" b="1" i="1" dirty="0" err="1" smtClean="0">
                <a:solidFill>
                  <a:schemeClr val="tx1"/>
                </a:solidFill>
              </a:rPr>
              <a:t>Ulitsky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err="1" smtClean="0">
                <a:solidFill>
                  <a:schemeClr val="tx1"/>
                </a:solidFill>
              </a:rPr>
              <a:t>Chaim</a:t>
            </a:r>
            <a:r>
              <a:rPr lang="en-US" sz="2000" b="1" i="1" dirty="0" smtClean="0">
                <a:solidFill>
                  <a:schemeClr val="tx1"/>
                </a:solidFill>
              </a:rPr>
              <a:t> </a:t>
            </a:r>
            <a:r>
              <a:rPr lang="en-US" sz="2000" b="1" i="1" dirty="0" err="1" smtClean="0">
                <a:solidFill>
                  <a:schemeClr val="tx1"/>
                </a:solidFill>
              </a:rPr>
              <a:t>Linhart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smtClean="0">
                <a:solidFill>
                  <a:schemeClr val="tx1"/>
                </a:solidFill>
              </a:rPr>
              <a:t>Amos </a:t>
            </a:r>
            <a:r>
              <a:rPr lang="en-US" sz="2000" b="1" i="1" dirty="0" err="1" smtClean="0">
                <a:solidFill>
                  <a:schemeClr val="tx1"/>
                </a:solidFill>
              </a:rPr>
              <a:t>Tanay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err="1" smtClean="0">
                <a:solidFill>
                  <a:schemeClr val="tx1"/>
                </a:solidFill>
              </a:rPr>
              <a:t>Rani</a:t>
            </a:r>
            <a:r>
              <a:rPr lang="en-US" sz="2000" b="1" i="1" dirty="0" smtClean="0">
                <a:solidFill>
                  <a:schemeClr val="tx1"/>
                </a:solidFill>
              </a:rPr>
              <a:t> 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Elkon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2000" b="1" i="1" dirty="0" smtClean="0">
                <a:solidFill>
                  <a:schemeClr val="tx1"/>
                </a:solidFill>
              </a:rPr>
              <a:t>Oren Tzfadia</a:t>
            </a:r>
          </a:p>
          <a:p>
            <a:pPr algn="l" eaLnBrk="1" hangingPunct="1">
              <a:lnSpc>
                <a:spcPct val="80000"/>
              </a:lnSpc>
              <a:defRPr/>
            </a:pPr>
            <a:endParaRPr lang="en-US" sz="2000" b="1" i="1" dirty="0" smtClean="0">
              <a:solidFill>
                <a:schemeClr val="tx1"/>
              </a:solidFill>
            </a:endParaRPr>
          </a:p>
        </p:txBody>
      </p:sp>
      <p:pic>
        <p:nvPicPr>
          <p:cNvPr id="10244" name="Picture 4" descr="opt1withBg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391" y="636598"/>
            <a:ext cx="2832417" cy="95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3962400" y="3505200"/>
            <a:ext cx="2374900" cy="213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smtClean="0">
                <a:latin typeface="Corbel Regular" charset="0"/>
              </a:rPr>
              <a:t>Tom </a:t>
            </a:r>
            <a:r>
              <a:rPr lang="en-US" sz="2000" b="1" i="1" dirty="0" err="1" smtClean="0">
                <a:latin typeface="Corbel Regular" charset="0"/>
              </a:rPr>
              <a:t>Hait</a:t>
            </a:r>
            <a:endParaRPr lang="en-US" sz="2000" b="1" i="1" dirty="0" smtClean="0">
              <a:latin typeface="Corbel Regular" charset="0"/>
            </a:endParaRP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err="1" smtClean="0">
                <a:latin typeface="Corbel Regular" charset="0"/>
              </a:rPr>
              <a:t>Dorit</a:t>
            </a:r>
            <a:r>
              <a:rPr lang="en-US" sz="2000" b="1" i="1" dirty="0" smtClean="0">
                <a:latin typeface="Corbel Regular" charset="0"/>
              </a:rPr>
              <a:t> </a:t>
            </a:r>
            <a:r>
              <a:rPr lang="en-US" sz="2000" b="1" i="1" dirty="0" err="1">
                <a:latin typeface="Corbel Regular" charset="0"/>
              </a:rPr>
              <a:t>Sagir</a:t>
            </a:r>
            <a:endParaRPr lang="en-US" sz="2000" b="1" i="1" dirty="0">
              <a:latin typeface="Corbel Regular" charset="0"/>
            </a:endParaRP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err="1">
                <a:latin typeface="Corbel Regular" charset="0"/>
              </a:rPr>
              <a:t>Eyal</a:t>
            </a:r>
            <a:r>
              <a:rPr lang="en-US" sz="2000" b="1" i="1" dirty="0">
                <a:latin typeface="Corbel Regular" charset="0"/>
              </a:rPr>
              <a:t> David</a:t>
            </a: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err="1">
                <a:latin typeface="Corbel Regular" charset="0"/>
              </a:rPr>
              <a:t>Roded</a:t>
            </a:r>
            <a:r>
              <a:rPr lang="en-US" sz="2000" b="1" i="1" dirty="0">
                <a:latin typeface="Corbel Regular" charset="0"/>
              </a:rPr>
              <a:t> </a:t>
            </a:r>
            <a:r>
              <a:rPr lang="en-US" sz="2000" b="1" i="1" dirty="0" err="1">
                <a:latin typeface="Corbel Regular" charset="0"/>
              </a:rPr>
              <a:t>Sharan</a:t>
            </a:r>
            <a:endParaRPr lang="en-US" sz="2000" b="1" i="1" dirty="0">
              <a:latin typeface="Corbel Regular" charset="0"/>
            </a:endParaRP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smtClean="0">
                <a:latin typeface="Corbel Regular" charset="0"/>
              </a:rPr>
              <a:t>David Amar</a:t>
            </a:r>
            <a:endParaRPr lang="en-US" sz="2000" b="1" i="1" dirty="0">
              <a:latin typeface="Corbel Regular" charset="0"/>
            </a:endParaRP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 err="1">
                <a:latin typeface="Corbel Regular" charset="0"/>
              </a:rPr>
              <a:t>Yossi</a:t>
            </a:r>
            <a:r>
              <a:rPr lang="en-US" sz="2000" b="1" i="1" dirty="0">
                <a:latin typeface="Corbel Regular" charset="0"/>
              </a:rPr>
              <a:t> Shiloh</a:t>
            </a:r>
          </a:p>
          <a:p>
            <a:pPr algn="l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000" b="1" i="1" dirty="0">
                <a:latin typeface="Corbel Regular" charset="0"/>
              </a:rPr>
              <a:t>Ron Shamir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752600" y="5425440"/>
            <a:ext cx="8153400" cy="87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SzPct val="70000"/>
              <a:buFont typeface="Wingdings" pitchFamily="2" charset="2"/>
              <a:buNone/>
            </a:pPr>
            <a:r>
              <a:rPr lang="en-US" sz="2800" dirty="0">
                <a:solidFill>
                  <a:srgbClr val="752B29"/>
                </a:solidFill>
                <a:latin typeface="Corbel Regular" charset="0"/>
              </a:rPr>
              <a:t>Ron Shamir</a:t>
            </a:r>
            <a:r>
              <a:rPr lang="en-US" sz="2800" b="1" i="1" dirty="0">
                <a:solidFill>
                  <a:srgbClr val="752B29"/>
                </a:solidFill>
              </a:rPr>
              <a:t>’</a:t>
            </a:r>
            <a:r>
              <a:rPr lang="en-US" sz="2800" dirty="0">
                <a:solidFill>
                  <a:srgbClr val="752B29"/>
                </a:solidFill>
                <a:latin typeface="Corbel Regular" charset="0"/>
              </a:rPr>
              <a:t>s Computational Genomics </a:t>
            </a:r>
            <a:r>
              <a:rPr lang="en-US" sz="2800" dirty="0" smtClean="0">
                <a:solidFill>
                  <a:srgbClr val="752B29"/>
                </a:solidFill>
                <a:latin typeface="Corbel Regular" charset="0"/>
              </a:rPr>
              <a:t>Group</a:t>
            </a:r>
            <a:br>
              <a:rPr lang="en-US" sz="2800" dirty="0" smtClean="0">
                <a:solidFill>
                  <a:srgbClr val="752B29"/>
                </a:solidFill>
                <a:latin typeface="Corbel Regular" charset="0"/>
              </a:rPr>
            </a:br>
            <a:r>
              <a:rPr lang="he-IL" sz="2800" dirty="0" err="1" smtClean="0">
                <a:solidFill>
                  <a:srgbClr val="752B29"/>
                </a:solidFill>
                <a:latin typeface="Corbel Regular" charset="0"/>
              </a:rPr>
              <a:t>T</a:t>
            </a:r>
            <a:r>
              <a:rPr lang="en-US" sz="2800" dirty="0" smtClean="0">
                <a:solidFill>
                  <a:srgbClr val="752B29"/>
                </a:solidFill>
                <a:latin typeface="Corbel Regular" charset="0"/>
              </a:rPr>
              <a:t>el Aviv University</a:t>
            </a:r>
            <a:endParaRPr lang="en-US" sz="2800" dirty="0">
              <a:solidFill>
                <a:srgbClr val="752B29"/>
              </a:solidFill>
              <a:latin typeface="Corbel Regula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8990" y="754590"/>
            <a:ext cx="4572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EXPANDER </a:t>
            </a:r>
            <a:r>
              <a:rPr lang="en-US" dirty="0">
                <a:solidFill>
                  <a:schemeClr val="accent2"/>
                </a:solidFill>
                <a:latin typeface="Corbel Regular" charset="0"/>
              </a:rPr>
              <a:t>–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an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integrative package for analysis of gene expression data</a:t>
            </a:r>
            <a:br>
              <a:rPr lang="en-US" b="1" dirty="0">
                <a:solidFill>
                  <a:schemeClr val="accent2"/>
                </a:solidFill>
              </a:rPr>
            </a:b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68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12725"/>
            <a:ext cx="8229600" cy="777875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 smtClean="0"/>
              <a:t>What can it do?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382000" cy="5867400"/>
          </a:xfrm>
        </p:spPr>
        <p:txBody>
          <a:bodyPr/>
          <a:lstStyle/>
          <a:p>
            <a:pPr marL="671513" indent="0" eaLnBrk="1" hangingPunct="1">
              <a:buFont typeface="Wingdings" pitchFamily="2" charset="2"/>
              <a:buNone/>
            </a:pPr>
            <a:endParaRPr lang="en-US" sz="2800" dirty="0" smtClean="0">
              <a:solidFill>
                <a:schemeClr val="accent2"/>
              </a:solidFill>
            </a:endParaRPr>
          </a:p>
          <a:p>
            <a:pPr marL="671513" indent="0" eaLnBrk="1" hangingPunct="1"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accent2"/>
                </a:solidFill>
              </a:rPr>
              <a:t>   </a:t>
            </a:r>
            <a:r>
              <a:rPr lang="en-US" sz="2800" b="1" u="sng" dirty="0" smtClean="0">
                <a:solidFill>
                  <a:schemeClr val="accent2"/>
                </a:solidFill>
              </a:rPr>
              <a:t>Low level analysis</a:t>
            </a:r>
            <a:endParaRPr lang="en-US" sz="2800" b="1" dirty="0" smtClean="0"/>
          </a:p>
          <a:p>
            <a:pPr marL="1560513" lvl="2" eaLnBrk="1" hangingPunct="1"/>
            <a:r>
              <a:rPr lang="en-US" dirty="0" smtClean="0"/>
              <a:t>Data adjustments (missing values, merging, divide by base,  log)</a:t>
            </a:r>
          </a:p>
          <a:p>
            <a:pPr marL="1560513" lvl="2" eaLnBrk="1" hangingPunct="1"/>
            <a:r>
              <a:rPr lang="en-US" dirty="0" smtClean="0"/>
              <a:t>Normalization</a:t>
            </a:r>
          </a:p>
          <a:p>
            <a:pPr marL="1560513" lvl="2" eaLnBrk="1" hangingPunct="1"/>
            <a:r>
              <a:rPr lang="en-US" dirty="0" smtClean="0"/>
              <a:t>Probes &amp; condition filtering</a:t>
            </a:r>
          </a:p>
          <a:p>
            <a:pPr marL="1260475" lvl="1" indent="-574675" eaLnBrk="1" hangingPunct="1">
              <a:buFont typeface="Wingdings" pitchFamily="2" charset="2"/>
              <a:buChar char="q"/>
            </a:pPr>
            <a:r>
              <a:rPr lang="en-US" b="1" u="sng" dirty="0" smtClean="0">
                <a:solidFill>
                  <a:schemeClr val="accent2"/>
                </a:solidFill>
              </a:rPr>
              <a:t>High level analysis</a:t>
            </a:r>
            <a:endParaRPr lang="en-US" b="1" dirty="0" smtClean="0"/>
          </a:p>
          <a:p>
            <a:pPr marL="1560513" lvl="2" eaLnBrk="1" hangingPunct="1"/>
            <a:r>
              <a:rPr lang="en-US" dirty="0" smtClean="0"/>
              <a:t>Group detection (supervised clustering, differential expression, clustering, bi-clustering, network based grouping).</a:t>
            </a:r>
          </a:p>
          <a:p>
            <a:pPr marL="1560513" lvl="2" eaLnBrk="1" hangingPunct="1"/>
            <a:r>
              <a:rPr lang="en-US" dirty="0" smtClean="0"/>
              <a:t>Ascribing biological meaning to patterns via enrichment analysis</a:t>
            </a:r>
          </a:p>
          <a:p>
            <a:pPr marL="1560513" lvl="2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23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3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026" descr="Slid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3355" y="87086"/>
            <a:ext cx="5588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3"/>
          <p:cNvCxnSpPr>
            <a:cxnSpLocks noChangeShapeType="1"/>
          </p:cNvCxnSpPr>
          <p:nvPr/>
        </p:nvCxnSpPr>
        <p:spPr bwMode="auto">
          <a:xfrm>
            <a:off x="5133568" y="3731986"/>
            <a:ext cx="504825" cy="360363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57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B8D32424-ED88-4512-A8C6-8492F7C6A6FD}" vid="{220B342E-6B3D-45A5-9E6D-5F173A922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Bioinformatics_core</Template>
  <TotalTime>1747</TotalTime>
  <Words>623</Words>
  <Application>Microsoft Macintosh PowerPoint</Application>
  <PresentationFormat>On-screen Show (4:3)</PresentationFormat>
  <Paragraphs>171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 Light</vt:lpstr>
      <vt:lpstr>Corbel</vt:lpstr>
      <vt:lpstr>Corbel Regular</vt:lpstr>
      <vt:lpstr>Wingdings</vt:lpstr>
      <vt:lpstr>Arial</vt:lpstr>
      <vt:lpstr>Office-thema</vt:lpstr>
      <vt:lpstr>Omics data integration </vt:lpstr>
      <vt:lpstr>Functional genomics</vt:lpstr>
      <vt:lpstr>BIG DATA &amp; Data Integration </vt:lpstr>
      <vt:lpstr>Biological networks</vt:lpstr>
      <vt:lpstr>PowerPoint Presentation</vt:lpstr>
      <vt:lpstr>PowerPoint Presentation</vt:lpstr>
      <vt:lpstr>EXPression ANalyzer and DisplayER</vt:lpstr>
      <vt:lpstr>What can it do?</vt:lpstr>
      <vt:lpstr>PowerPoint Presentation</vt:lpstr>
      <vt:lpstr>First steps with the data – load, define, preprocess</vt:lpstr>
      <vt:lpstr>Data preprocessing </vt:lpstr>
      <vt:lpstr>Unsupervised grouping - cluster Analysis</vt:lpstr>
      <vt:lpstr>Cluster Analysis within Expander</vt:lpstr>
      <vt:lpstr>Network based clustering visualization</vt:lpstr>
      <vt:lpstr>Enriched GO Functional Categories</vt:lpstr>
      <vt:lpstr>Functional Enrichment - Visualization</vt:lpstr>
      <vt:lpstr>Inferring regulatory mechanisms from gene expression data</vt:lpstr>
      <vt:lpstr>Promoter Analysis - Visualization</vt:lpstr>
      <vt:lpstr>PowerPoint Presentation</vt:lpstr>
      <vt:lpstr>Module guided ranking</vt:lpstr>
      <vt:lpstr>Real Pathways Vs Random Selected Gene Sets</vt:lpstr>
      <vt:lpstr>Comparative Genomics Co-expression Framework</vt:lpstr>
      <vt:lpstr>Co-expression</vt:lpstr>
      <vt:lpstr>PowerPoint Presentation</vt:lpstr>
      <vt:lpstr>Comparative Genomics Co-expression Network </vt:lpstr>
      <vt:lpstr>WGCNA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 Tzfadia</dc:creator>
  <cp:lastModifiedBy>Oren Tzfadia</cp:lastModifiedBy>
  <cp:revision>44</cp:revision>
  <dcterms:created xsi:type="dcterms:W3CDTF">2018-08-23T13:14:00Z</dcterms:created>
  <dcterms:modified xsi:type="dcterms:W3CDTF">2018-11-20T14:09:45Z</dcterms:modified>
</cp:coreProperties>
</file>